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Lst>
  <p:sldIdLst>
    <p:sldId id="256" r:id="rId6"/>
    <p:sldId id="283" r:id="rId7"/>
    <p:sldId id="288" r:id="rId8"/>
    <p:sldId id="290" r:id="rId9"/>
    <p:sldId id="291" r:id="rId10"/>
    <p:sldId id="289" r:id="rId11"/>
    <p:sldId id="292" r:id="rId12"/>
    <p:sldId id="293" r:id="rId13"/>
    <p:sldId id="295" r:id="rId14"/>
    <p:sldId id="294" r:id="rId15"/>
    <p:sldId id="296" r:id="rId16"/>
    <p:sldId id="297" r:id="rId17"/>
    <p:sldId id="298" r:id="rId18"/>
    <p:sldId id="299" r:id="rId19"/>
    <p:sldId id="314" r:id="rId20"/>
    <p:sldId id="315" r:id="rId21"/>
    <p:sldId id="316" r:id="rId22"/>
    <p:sldId id="317" r:id="rId23"/>
    <p:sldId id="322" r:id="rId24"/>
    <p:sldId id="318" r:id="rId25"/>
    <p:sldId id="319" r:id="rId26"/>
    <p:sldId id="320" r:id="rId27"/>
    <p:sldId id="321" r:id="rId28"/>
    <p:sldId id="300" r:id="rId29"/>
    <p:sldId id="301" r:id="rId30"/>
    <p:sldId id="302" r:id="rId31"/>
    <p:sldId id="303" r:id="rId32"/>
    <p:sldId id="304" r:id="rId33"/>
    <p:sldId id="305" r:id="rId34"/>
    <p:sldId id="306" r:id="rId35"/>
    <p:sldId id="307" r:id="rId36"/>
    <p:sldId id="308" r:id="rId37"/>
    <p:sldId id="311" r:id="rId38"/>
    <p:sldId id="309" r:id="rId39"/>
    <p:sldId id="310" r:id="rId40"/>
    <p:sldId id="312" r:id="rId41"/>
    <p:sldId id="313" r:id="rId42"/>
    <p:sldId id="275" r:id="rId43"/>
    <p:sldId id="287" r:id="rId44"/>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8708E8-B709-408B-B8A8-712FF6CD327D}" v="18" dt="2019-10-04T18:07:05.543"/>
    <p1510:client id="{8A5C5DB9-A4F2-42BF-5B39-B8DA57EBAE87}" v="837" dt="2019-11-03T22:35:44.234"/>
    <p1510:client id="{B227D57C-966E-16AE-99BC-E14B171BCBFC}" v="3" dt="2019-10-04T18:09:31.002"/>
    <p1510:client id="{E0241F55-8D0D-D1C1-3EBE-69B1A6441057}" v="2877" dt="2019-11-05T03:05:45.939"/>
    <p1510:client id="{F4826642-8B0E-4D1B-1BDF-8B9E31A9644B}" v="618" dt="2019-10-07T04:49:28.25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EDED73-2D5F-4D9A-8D75-FB3A28997F60}"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s-ES"/>
        </a:p>
      </dgm:t>
    </dgm:pt>
    <dgm:pt modelId="{6A3D1475-9050-4BAE-8346-42138E5C9C42}">
      <dgm:prSet phldrT="[Texto]" phldr="0"/>
      <dgm:spPr/>
      <dgm:t>
        <a:bodyPr/>
        <a:lstStyle/>
        <a:p>
          <a:pPr rtl="0"/>
          <a:r>
            <a:rPr lang="es-ES">
              <a:latin typeface="Arial"/>
            </a:rPr>
            <a:t>1</a:t>
          </a:r>
          <a:r>
            <a:rPr lang="es-ES" b="0" i="0" u="none" strike="noStrike" cap="none" baseline="0" noProof="0">
              <a:latin typeface="Arial"/>
              <a:cs typeface="Arial"/>
            </a:rPr>
            <a:t>.</a:t>
          </a:r>
          <a:r>
            <a:rPr lang="es-ES" dirty="0">
              <a:latin typeface="Arial"/>
            </a:rPr>
            <a:t> </a:t>
          </a:r>
          <a:r>
            <a:rPr lang="es-ES" b="0" i="0" u="none" strike="noStrike" cap="none" baseline="0" noProof="0">
              <a:latin typeface="Arial"/>
              <a:cs typeface="Arial"/>
            </a:rPr>
            <a:t>Colectar</a:t>
          </a:r>
          <a:r>
            <a:rPr lang="es-ES">
              <a:latin typeface="Arial"/>
            </a:rPr>
            <a:t> datos</a:t>
          </a:r>
          <a:endParaRPr lang="es-ES"/>
        </a:p>
      </dgm:t>
    </dgm:pt>
    <dgm:pt modelId="{F745E617-14DC-466A-9D38-4389F8D37BB7}" type="parTrans" cxnId="{F3A0FF8E-82F9-4163-B659-CD59E20CD807}">
      <dgm:prSet/>
      <dgm:spPr/>
      <dgm:t>
        <a:bodyPr/>
        <a:lstStyle/>
        <a:p>
          <a:endParaRPr lang="es-ES"/>
        </a:p>
      </dgm:t>
    </dgm:pt>
    <dgm:pt modelId="{4C47A5E2-5986-4ED8-9CFC-F2A369F70A50}" type="sibTrans" cxnId="{F3A0FF8E-82F9-4163-B659-CD59E20CD807}">
      <dgm:prSet/>
      <dgm:spPr/>
      <dgm:t>
        <a:bodyPr/>
        <a:lstStyle/>
        <a:p>
          <a:endParaRPr lang="es-ES"/>
        </a:p>
      </dgm:t>
    </dgm:pt>
    <dgm:pt modelId="{F64E061E-E278-40C8-97BF-40BDBB5C0518}">
      <dgm:prSet phldrT="[Texto]" phldr="0"/>
      <dgm:spPr/>
      <dgm:t>
        <a:bodyPr/>
        <a:lstStyle/>
        <a:p>
          <a:pPr rtl="0"/>
          <a:r>
            <a:rPr lang="es-ES">
              <a:latin typeface="Arial"/>
            </a:rPr>
            <a:t>2. Preparar los datos</a:t>
          </a:r>
          <a:endParaRPr lang="es-ES"/>
        </a:p>
      </dgm:t>
    </dgm:pt>
    <dgm:pt modelId="{36A68262-C0BD-47F5-9BA3-45672391E69E}" type="parTrans" cxnId="{7AF7A984-A2DB-41D3-8536-85824C60FB0F}">
      <dgm:prSet/>
      <dgm:spPr/>
      <dgm:t>
        <a:bodyPr/>
        <a:lstStyle/>
        <a:p>
          <a:endParaRPr lang="es-ES"/>
        </a:p>
      </dgm:t>
    </dgm:pt>
    <dgm:pt modelId="{C58216CB-6C67-4811-9469-4B914F7E8801}" type="sibTrans" cxnId="{7AF7A984-A2DB-41D3-8536-85824C60FB0F}">
      <dgm:prSet/>
      <dgm:spPr/>
      <dgm:t>
        <a:bodyPr/>
        <a:lstStyle/>
        <a:p>
          <a:endParaRPr lang="es-ES"/>
        </a:p>
      </dgm:t>
    </dgm:pt>
    <dgm:pt modelId="{D531CF4D-F596-40CC-A399-C380AA96C6F3}">
      <dgm:prSet phldrT="[Texto]" phldr="0"/>
      <dgm:spPr/>
      <dgm:t>
        <a:bodyPr/>
        <a:lstStyle/>
        <a:p>
          <a:pPr rtl="0"/>
          <a:r>
            <a:rPr lang="es-ES">
              <a:latin typeface="Arial"/>
            </a:rPr>
            <a:t>3. Elegir modelo</a:t>
          </a:r>
          <a:endParaRPr lang="es-ES"/>
        </a:p>
      </dgm:t>
    </dgm:pt>
    <dgm:pt modelId="{395AE9F6-27E2-4AF0-8374-68B28B008BF8}" type="parTrans" cxnId="{82668307-C15A-4A68-80AA-19F1AADC010E}">
      <dgm:prSet/>
      <dgm:spPr/>
      <dgm:t>
        <a:bodyPr/>
        <a:lstStyle/>
        <a:p>
          <a:endParaRPr lang="es-ES"/>
        </a:p>
      </dgm:t>
    </dgm:pt>
    <dgm:pt modelId="{44FBCE96-BB51-4142-84B1-E2A33CE50C94}" type="sibTrans" cxnId="{82668307-C15A-4A68-80AA-19F1AADC010E}">
      <dgm:prSet/>
      <dgm:spPr/>
      <dgm:t>
        <a:bodyPr/>
        <a:lstStyle/>
        <a:p>
          <a:endParaRPr lang="es-ES"/>
        </a:p>
      </dgm:t>
    </dgm:pt>
    <dgm:pt modelId="{AD7D6B9B-48F6-4298-9D65-4C139FCAEEFC}">
      <dgm:prSet phldrT="[Texto]" phldr="0"/>
      <dgm:spPr/>
      <dgm:t>
        <a:bodyPr/>
        <a:lstStyle/>
        <a:p>
          <a:pPr rtl="0"/>
          <a:r>
            <a:rPr lang="es-ES">
              <a:latin typeface="Arial"/>
            </a:rPr>
            <a:t>4. Entrenar la máquina</a:t>
          </a:r>
          <a:endParaRPr lang="es-ES"/>
        </a:p>
      </dgm:t>
    </dgm:pt>
    <dgm:pt modelId="{AEB772F1-65EE-4D23-B9C4-A6D86E12DDDF}" type="parTrans" cxnId="{5D8DEAC7-9448-49FD-BB20-A1F708FDB161}">
      <dgm:prSet/>
      <dgm:spPr/>
      <dgm:t>
        <a:bodyPr/>
        <a:lstStyle/>
        <a:p>
          <a:endParaRPr lang="es-ES"/>
        </a:p>
      </dgm:t>
    </dgm:pt>
    <dgm:pt modelId="{B2CE08ED-297F-4FB1-B876-1E00B06E28DE}" type="sibTrans" cxnId="{5D8DEAC7-9448-49FD-BB20-A1F708FDB161}">
      <dgm:prSet/>
      <dgm:spPr/>
      <dgm:t>
        <a:bodyPr/>
        <a:lstStyle/>
        <a:p>
          <a:endParaRPr lang="es-ES"/>
        </a:p>
      </dgm:t>
    </dgm:pt>
    <dgm:pt modelId="{32F1AF74-48C4-49A3-B30F-B1E4800B63DA}">
      <dgm:prSet phldrT="[Texto]" phldr="0"/>
      <dgm:spPr/>
      <dgm:t>
        <a:bodyPr/>
        <a:lstStyle/>
        <a:p>
          <a:pPr rtl="0"/>
          <a:r>
            <a:rPr lang="es-ES">
              <a:latin typeface="Arial"/>
            </a:rPr>
            <a:t>5. Evaluación</a:t>
          </a:r>
          <a:endParaRPr lang="es-ES"/>
        </a:p>
      </dgm:t>
    </dgm:pt>
    <dgm:pt modelId="{33C7ABDB-8249-49BF-BBFB-463B3135D978}" type="parTrans" cxnId="{94A4B06A-3232-4D9F-8328-B20D70685845}">
      <dgm:prSet/>
      <dgm:spPr/>
      <dgm:t>
        <a:bodyPr/>
        <a:lstStyle/>
        <a:p>
          <a:endParaRPr lang="es-ES"/>
        </a:p>
      </dgm:t>
    </dgm:pt>
    <dgm:pt modelId="{F0D05D20-8E83-4903-A9F8-8BE1181D06AD}" type="sibTrans" cxnId="{94A4B06A-3232-4D9F-8328-B20D70685845}">
      <dgm:prSet/>
      <dgm:spPr/>
      <dgm:t>
        <a:bodyPr/>
        <a:lstStyle/>
        <a:p>
          <a:endParaRPr lang="es-ES"/>
        </a:p>
      </dgm:t>
    </dgm:pt>
    <dgm:pt modelId="{E3EF3138-8118-4E7A-881F-8BDEE8D2C097}">
      <dgm:prSet phldr="0"/>
      <dgm:spPr/>
      <dgm:t>
        <a:bodyPr/>
        <a:lstStyle/>
        <a:p>
          <a:pPr rtl="0"/>
          <a:r>
            <a:rPr lang="es-ES" dirty="0">
              <a:latin typeface="Arial"/>
            </a:rPr>
            <a:t>6. Configuración de parametros</a:t>
          </a:r>
        </a:p>
      </dgm:t>
    </dgm:pt>
    <dgm:pt modelId="{AF69CFB3-C0C3-48CA-A348-88754E6FA9C0}" type="parTrans" cxnId="{D229F076-D9D4-4CB8-B6F0-2E342FE89DD7}">
      <dgm:prSet/>
      <dgm:spPr/>
    </dgm:pt>
    <dgm:pt modelId="{16525058-328A-41DA-85B9-B41CAAAB0029}" type="sibTrans" cxnId="{D229F076-D9D4-4CB8-B6F0-2E342FE89DD7}">
      <dgm:prSet/>
      <dgm:spPr/>
      <dgm:t>
        <a:bodyPr/>
        <a:lstStyle/>
        <a:p>
          <a:endParaRPr lang="es-ES"/>
        </a:p>
      </dgm:t>
    </dgm:pt>
    <dgm:pt modelId="{0DC15A50-E313-41A8-88D2-F5B9D79F7ECD}">
      <dgm:prSet phldr="0"/>
      <dgm:spPr/>
      <dgm:t>
        <a:bodyPr/>
        <a:lstStyle/>
        <a:p>
          <a:pPr rtl="0"/>
          <a:r>
            <a:rPr lang="es-ES" dirty="0">
              <a:latin typeface="Arial"/>
            </a:rPr>
            <a:t>7. Predicción o inferencia</a:t>
          </a:r>
        </a:p>
      </dgm:t>
    </dgm:pt>
    <dgm:pt modelId="{04A473BB-FB26-4C67-9435-3F5F1AE2793C}" type="parTrans" cxnId="{25DE23D0-11EE-4E64-9BCB-9B58A9CF735F}">
      <dgm:prSet/>
      <dgm:spPr/>
    </dgm:pt>
    <dgm:pt modelId="{86C9E81A-ED13-452E-8DA2-2872195FC4AB}" type="sibTrans" cxnId="{25DE23D0-11EE-4E64-9BCB-9B58A9CF735F}">
      <dgm:prSet/>
      <dgm:spPr/>
      <dgm:t>
        <a:bodyPr/>
        <a:lstStyle/>
        <a:p>
          <a:endParaRPr lang="es-ES"/>
        </a:p>
      </dgm:t>
    </dgm:pt>
    <dgm:pt modelId="{4DB9EF3F-C96B-45D8-B366-085B2B797B75}" type="pres">
      <dgm:prSet presAssocID="{FEEDED73-2D5F-4D9A-8D75-FB3A28997F60}" presName="CompostProcess" presStyleCnt="0">
        <dgm:presLayoutVars>
          <dgm:dir/>
          <dgm:resizeHandles val="exact"/>
        </dgm:presLayoutVars>
      </dgm:prSet>
      <dgm:spPr/>
    </dgm:pt>
    <dgm:pt modelId="{5D9124B5-8606-4DF1-8F86-371ED25C8F42}" type="pres">
      <dgm:prSet presAssocID="{FEEDED73-2D5F-4D9A-8D75-FB3A28997F60}" presName="arrow" presStyleLbl="bgShp" presStyleIdx="0" presStyleCnt="1"/>
      <dgm:spPr/>
    </dgm:pt>
    <dgm:pt modelId="{46435060-D67F-49DB-A0CD-A3A70CBBAE57}" type="pres">
      <dgm:prSet presAssocID="{FEEDED73-2D5F-4D9A-8D75-FB3A28997F60}" presName="linearProcess" presStyleCnt="0"/>
      <dgm:spPr/>
    </dgm:pt>
    <dgm:pt modelId="{2A61258E-70C9-42AB-8DF2-75BDD8F0D4C2}" type="pres">
      <dgm:prSet presAssocID="{6A3D1475-9050-4BAE-8346-42138E5C9C42}" presName="textNode" presStyleLbl="node1" presStyleIdx="0" presStyleCnt="7">
        <dgm:presLayoutVars>
          <dgm:bulletEnabled val="1"/>
        </dgm:presLayoutVars>
      </dgm:prSet>
      <dgm:spPr/>
    </dgm:pt>
    <dgm:pt modelId="{4C719E31-F6D1-490C-8BAD-4784DC2272E9}" type="pres">
      <dgm:prSet presAssocID="{4C47A5E2-5986-4ED8-9CFC-F2A369F70A50}" presName="sibTrans" presStyleCnt="0"/>
      <dgm:spPr/>
    </dgm:pt>
    <dgm:pt modelId="{C734A833-5AA4-4604-A3E5-1E5839F92E75}" type="pres">
      <dgm:prSet presAssocID="{F64E061E-E278-40C8-97BF-40BDBB5C0518}" presName="textNode" presStyleLbl="node1" presStyleIdx="1" presStyleCnt="7">
        <dgm:presLayoutVars>
          <dgm:bulletEnabled val="1"/>
        </dgm:presLayoutVars>
      </dgm:prSet>
      <dgm:spPr/>
    </dgm:pt>
    <dgm:pt modelId="{2EC0A97F-F680-471A-8E85-DD602EBCB545}" type="pres">
      <dgm:prSet presAssocID="{C58216CB-6C67-4811-9469-4B914F7E8801}" presName="sibTrans" presStyleCnt="0"/>
      <dgm:spPr/>
    </dgm:pt>
    <dgm:pt modelId="{CE1BFA6A-8E99-4D03-99F1-EB5DF15BC2F5}" type="pres">
      <dgm:prSet presAssocID="{D531CF4D-F596-40CC-A399-C380AA96C6F3}" presName="textNode" presStyleLbl="node1" presStyleIdx="2" presStyleCnt="7">
        <dgm:presLayoutVars>
          <dgm:bulletEnabled val="1"/>
        </dgm:presLayoutVars>
      </dgm:prSet>
      <dgm:spPr/>
    </dgm:pt>
    <dgm:pt modelId="{C513436F-948D-4672-ACC2-D22396D19BCB}" type="pres">
      <dgm:prSet presAssocID="{44FBCE96-BB51-4142-84B1-E2A33CE50C94}" presName="sibTrans" presStyleCnt="0"/>
      <dgm:spPr/>
    </dgm:pt>
    <dgm:pt modelId="{D5FA7A99-7D4B-4A9F-A88C-8E214029BFBF}" type="pres">
      <dgm:prSet presAssocID="{AD7D6B9B-48F6-4298-9D65-4C139FCAEEFC}" presName="textNode" presStyleLbl="node1" presStyleIdx="3" presStyleCnt="7">
        <dgm:presLayoutVars>
          <dgm:bulletEnabled val="1"/>
        </dgm:presLayoutVars>
      </dgm:prSet>
      <dgm:spPr/>
    </dgm:pt>
    <dgm:pt modelId="{771564DA-09A7-4BF3-A29E-7DD5538A06A5}" type="pres">
      <dgm:prSet presAssocID="{B2CE08ED-297F-4FB1-B876-1E00B06E28DE}" presName="sibTrans" presStyleCnt="0"/>
      <dgm:spPr/>
    </dgm:pt>
    <dgm:pt modelId="{EB08E418-FFF6-4988-901D-C522C3283ABC}" type="pres">
      <dgm:prSet presAssocID="{32F1AF74-48C4-49A3-B30F-B1E4800B63DA}" presName="textNode" presStyleLbl="node1" presStyleIdx="4" presStyleCnt="7">
        <dgm:presLayoutVars>
          <dgm:bulletEnabled val="1"/>
        </dgm:presLayoutVars>
      </dgm:prSet>
      <dgm:spPr/>
    </dgm:pt>
    <dgm:pt modelId="{3949939C-68F3-4304-B1F5-AB136DD2E908}" type="pres">
      <dgm:prSet presAssocID="{F0D05D20-8E83-4903-A9F8-8BE1181D06AD}" presName="sibTrans" presStyleCnt="0"/>
      <dgm:spPr/>
    </dgm:pt>
    <dgm:pt modelId="{3C06AE95-D5B0-4963-B5D8-1E7FC6883B9B}" type="pres">
      <dgm:prSet presAssocID="{E3EF3138-8118-4E7A-881F-8BDEE8D2C097}" presName="textNode" presStyleLbl="node1" presStyleIdx="5" presStyleCnt="7">
        <dgm:presLayoutVars>
          <dgm:bulletEnabled val="1"/>
        </dgm:presLayoutVars>
      </dgm:prSet>
      <dgm:spPr/>
    </dgm:pt>
    <dgm:pt modelId="{E4AA74FF-1F4F-44A5-8DAC-BC22A31D7BDA}" type="pres">
      <dgm:prSet presAssocID="{16525058-328A-41DA-85B9-B41CAAAB0029}" presName="sibTrans" presStyleCnt="0"/>
      <dgm:spPr/>
    </dgm:pt>
    <dgm:pt modelId="{BF7044D4-052B-4CC2-B0E0-D98D773BFE33}" type="pres">
      <dgm:prSet presAssocID="{0DC15A50-E313-41A8-88D2-F5B9D79F7ECD}" presName="textNode" presStyleLbl="node1" presStyleIdx="6" presStyleCnt="7">
        <dgm:presLayoutVars>
          <dgm:bulletEnabled val="1"/>
        </dgm:presLayoutVars>
      </dgm:prSet>
      <dgm:spPr/>
    </dgm:pt>
  </dgm:ptLst>
  <dgm:cxnLst>
    <dgm:cxn modelId="{E0544704-4588-44A4-A4F9-996A5C0F21E3}" type="presOf" srcId="{FEEDED73-2D5F-4D9A-8D75-FB3A28997F60}" destId="{4DB9EF3F-C96B-45D8-B366-085B2B797B75}" srcOrd="0" destOrd="0" presId="urn:microsoft.com/office/officeart/2005/8/layout/hProcess9"/>
    <dgm:cxn modelId="{82668307-C15A-4A68-80AA-19F1AADC010E}" srcId="{FEEDED73-2D5F-4D9A-8D75-FB3A28997F60}" destId="{D531CF4D-F596-40CC-A399-C380AA96C6F3}" srcOrd="2" destOrd="0" parTransId="{395AE9F6-27E2-4AF0-8374-68B28B008BF8}" sibTransId="{44FBCE96-BB51-4142-84B1-E2A33CE50C94}"/>
    <dgm:cxn modelId="{7F06E514-77A0-437E-AB9D-609DAFE1B6E9}" type="presOf" srcId="{F64E061E-E278-40C8-97BF-40BDBB5C0518}" destId="{C734A833-5AA4-4604-A3E5-1E5839F92E75}" srcOrd="0" destOrd="0" presId="urn:microsoft.com/office/officeart/2005/8/layout/hProcess9"/>
    <dgm:cxn modelId="{D038AA3D-7B11-46CF-A6F1-C223F98528CB}" type="presOf" srcId="{6A3D1475-9050-4BAE-8346-42138E5C9C42}" destId="{2A61258E-70C9-42AB-8DF2-75BDD8F0D4C2}" srcOrd="0" destOrd="0" presId="urn:microsoft.com/office/officeart/2005/8/layout/hProcess9"/>
    <dgm:cxn modelId="{94A4B06A-3232-4D9F-8328-B20D70685845}" srcId="{FEEDED73-2D5F-4D9A-8D75-FB3A28997F60}" destId="{32F1AF74-48C4-49A3-B30F-B1E4800B63DA}" srcOrd="4" destOrd="0" parTransId="{33C7ABDB-8249-49BF-BBFB-463B3135D978}" sibTransId="{F0D05D20-8E83-4903-A9F8-8BE1181D06AD}"/>
    <dgm:cxn modelId="{DC944E76-4D85-45CF-8DAF-AC75F6578EC7}" type="presOf" srcId="{32F1AF74-48C4-49A3-B30F-B1E4800B63DA}" destId="{EB08E418-FFF6-4988-901D-C522C3283ABC}" srcOrd="0" destOrd="0" presId="urn:microsoft.com/office/officeart/2005/8/layout/hProcess9"/>
    <dgm:cxn modelId="{D229F076-D9D4-4CB8-B6F0-2E342FE89DD7}" srcId="{FEEDED73-2D5F-4D9A-8D75-FB3A28997F60}" destId="{E3EF3138-8118-4E7A-881F-8BDEE8D2C097}" srcOrd="5" destOrd="0" parTransId="{AF69CFB3-C0C3-48CA-A348-88754E6FA9C0}" sibTransId="{16525058-328A-41DA-85B9-B41CAAAB0029}"/>
    <dgm:cxn modelId="{7AF7A984-A2DB-41D3-8536-85824C60FB0F}" srcId="{FEEDED73-2D5F-4D9A-8D75-FB3A28997F60}" destId="{F64E061E-E278-40C8-97BF-40BDBB5C0518}" srcOrd="1" destOrd="0" parTransId="{36A68262-C0BD-47F5-9BA3-45672391E69E}" sibTransId="{C58216CB-6C67-4811-9469-4B914F7E8801}"/>
    <dgm:cxn modelId="{F3A0FF8E-82F9-4163-B659-CD59E20CD807}" srcId="{FEEDED73-2D5F-4D9A-8D75-FB3A28997F60}" destId="{6A3D1475-9050-4BAE-8346-42138E5C9C42}" srcOrd="0" destOrd="0" parTransId="{F745E617-14DC-466A-9D38-4389F8D37BB7}" sibTransId="{4C47A5E2-5986-4ED8-9CFC-F2A369F70A50}"/>
    <dgm:cxn modelId="{293F1894-877F-43BF-961B-6A91035D5689}" type="presOf" srcId="{D531CF4D-F596-40CC-A399-C380AA96C6F3}" destId="{CE1BFA6A-8E99-4D03-99F1-EB5DF15BC2F5}" srcOrd="0" destOrd="0" presId="urn:microsoft.com/office/officeart/2005/8/layout/hProcess9"/>
    <dgm:cxn modelId="{D429AF9D-408B-4EF5-B00C-2783E4AE4F95}" type="presOf" srcId="{E3EF3138-8118-4E7A-881F-8BDEE8D2C097}" destId="{3C06AE95-D5B0-4963-B5D8-1E7FC6883B9B}" srcOrd="0" destOrd="0" presId="urn:microsoft.com/office/officeart/2005/8/layout/hProcess9"/>
    <dgm:cxn modelId="{5D8DEAC7-9448-49FD-BB20-A1F708FDB161}" srcId="{FEEDED73-2D5F-4D9A-8D75-FB3A28997F60}" destId="{AD7D6B9B-48F6-4298-9D65-4C139FCAEEFC}" srcOrd="3" destOrd="0" parTransId="{AEB772F1-65EE-4D23-B9C4-A6D86E12DDDF}" sibTransId="{B2CE08ED-297F-4FB1-B876-1E00B06E28DE}"/>
    <dgm:cxn modelId="{25DE23D0-11EE-4E64-9BCB-9B58A9CF735F}" srcId="{FEEDED73-2D5F-4D9A-8D75-FB3A28997F60}" destId="{0DC15A50-E313-41A8-88D2-F5B9D79F7ECD}" srcOrd="6" destOrd="0" parTransId="{04A473BB-FB26-4C67-9435-3F5F1AE2793C}" sibTransId="{86C9E81A-ED13-452E-8DA2-2872195FC4AB}"/>
    <dgm:cxn modelId="{CFC71BDF-BA6F-4DC5-BFE9-8CAF46874AD7}" type="presOf" srcId="{AD7D6B9B-48F6-4298-9D65-4C139FCAEEFC}" destId="{D5FA7A99-7D4B-4A9F-A88C-8E214029BFBF}" srcOrd="0" destOrd="0" presId="urn:microsoft.com/office/officeart/2005/8/layout/hProcess9"/>
    <dgm:cxn modelId="{1FDF54E6-B3CA-40BD-9605-28FC61C83506}" type="presOf" srcId="{0DC15A50-E313-41A8-88D2-F5B9D79F7ECD}" destId="{BF7044D4-052B-4CC2-B0E0-D98D773BFE33}" srcOrd="0" destOrd="0" presId="urn:microsoft.com/office/officeart/2005/8/layout/hProcess9"/>
    <dgm:cxn modelId="{5F2558EF-3647-4805-B3E5-CF76EDDD5FCF}" type="presParOf" srcId="{4DB9EF3F-C96B-45D8-B366-085B2B797B75}" destId="{5D9124B5-8606-4DF1-8F86-371ED25C8F42}" srcOrd="0" destOrd="0" presId="urn:microsoft.com/office/officeart/2005/8/layout/hProcess9"/>
    <dgm:cxn modelId="{3E04A4FF-7A47-4010-A0B2-517882CCA122}" type="presParOf" srcId="{4DB9EF3F-C96B-45D8-B366-085B2B797B75}" destId="{46435060-D67F-49DB-A0CD-A3A70CBBAE57}" srcOrd="1" destOrd="0" presId="urn:microsoft.com/office/officeart/2005/8/layout/hProcess9"/>
    <dgm:cxn modelId="{42A837A6-EB3F-447A-B849-461C0AD58B08}" type="presParOf" srcId="{46435060-D67F-49DB-A0CD-A3A70CBBAE57}" destId="{2A61258E-70C9-42AB-8DF2-75BDD8F0D4C2}" srcOrd="0" destOrd="0" presId="urn:microsoft.com/office/officeart/2005/8/layout/hProcess9"/>
    <dgm:cxn modelId="{C8CFAE19-0BF6-4A08-AF35-A24B2C3537FE}" type="presParOf" srcId="{46435060-D67F-49DB-A0CD-A3A70CBBAE57}" destId="{4C719E31-F6D1-490C-8BAD-4784DC2272E9}" srcOrd="1" destOrd="0" presId="urn:microsoft.com/office/officeart/2005/8/layout/hProcess9"/>
    <dgm:cxn modelId="{1DFC367C-B95E-495F-8F53-A531A057058B}" type="presParOf" srcId="{46435060-D67F-49DB-A0CD-A3A70CBBAE57}" destId="{C734A833-5AA4-4604-A3E5-1E5839F92E75}" srcOrd="2" destOrd="0" presId="urn:microsoft.com/office/officeart/2005/8/layout/hProcess9"/>
    <dgm:cxn modelId="{2F008D42-7B1C-415D-A73D-8CCDAE2C6E64}" type="presParOf" srcId="{46435060-D67F-49DB-A0CD-A3A70CBBAE57}" destId="{2EC0A97F-F680-471A-8E85-DD602EBCB545}" srcOrd="3" destOrd="0" presId="urn:microsoft.com/office/officeart/2005/8/layout/hProcess9"/>
    <dgm:cxn modelId="{3D7353D0-5337-4C6B-8002-381E7CDB9D6B}" type="presParOf" srcId="{46435060-D67F-49DB-A0CD-A3A70CBBAE57}" destId="{CE1BFA6A-8E99-4D03-99F1-EB5DF15BC2F5}" srcOrd="4" destOrd="0" presId="urn:microsoft.com/office/officeart/2005/8/layout/hProcess9"/>
    <dgm:cxn modelId="{FD401559-D775-4625-BF0D-97DA7703ED98}" type="presParOf" srcId="{46435060-D67F-49DB-A0CD-A3A70CBBAE57}" destId="{C513436F-948D-4672-ACC2-D22396D19BCB}" srcOrd="5" destOrd="0" presId="urn:microsoft.com/office/officeart/2005/8/layout/hProcess9"/>
    <dgm:cxn modelId="{0B1D38EC-BB23-4433-ADE8-9B358BACE135}" type="presParOf" srcId="{46435060-D67F-49DB-A0CD-A3A70CBBAE57}" destId="{D5FA7A99-7D4B-4A9F-A88C-8E214029BFBF}" srcOrd="6" destOrd="0" presId="urn:microsoft.com/office/officeart/2005/8/layout/hProcess9"/>
    <dgm:cxn modelId="{41F9D0A1-DF26-413B-86E4-5F55ECA2751D}" type="presParOf" srcId="{46435060-D67F-49DB-A0CD-A3A70CBBAE57}" destId="{771564DA-09A7-4BF3-A29E-7DD5538A06A5}" srcOrd="7" destOrd="0" presId="urn:microsoft.com/office/officeart/2005/8/layout/hProcess9"/>
    <dgm:cxn modelId="{B1B4776B-6C8E-4494-B137-C67612A628DF}" type="presParOf" srcId="{46435060-D67F-49DB-A0CD-A3A70CBBAE57}" destId="{EB08E418-FFF6-4988-901D-C522C3283ABC}" srcOrd="8" destOrd="0" presId="urn:microsoft.com/office/officeart/2005/8/layout/hProcess9"/>
    <dgm:cxn modelId="{2C8772AD-8E3F-408B-9CC5-ED213222434F}" type="presParOf" srcId="{46435060-D67F-49DB-A0CD-A3A70CBBAE57}" destId="{3949939C-68F3-4304-B1F5-AB136DD2E908}" srcOrd="9" destOrd="0" presId="urn:microsoft.com/office/officeart/2005/8/layout/hProcess9"/>
    <dgm:cxn modelId="{BDDD475A-EC72-4B27-955D-91D4D978554F}" type="presParOf" srcId="{46435060-D67F-49DB-A0CD-A3A70CBBAE57}" destId="{3C06AE95-D5B0-4963-B5D8-1E7FC6883B9B}" srcOrd="10" destOrd="0" presId="urn:microsoft.com/office/officeart/2005/8/layout/hProcess9"/>
    <dgm:cxn modelId="{1E3A4856-7FE7-415E-842D-CA798F51474A}" type="presParOf" srcId="{46435060-D67F-49DB-A0CD-A3A70CBBAE57}" destId="{E4AA74FF-1F4F-44A5-8DAC-BC22A31D7BDA}" srcOrd="11" destOrd="0" presId="urn:microsoft.com/office/officeart/2005/8/layout/hProcess9"/>
    <dgm:cxn modelId="{03B43136-5FB9-4E7F-9CF2-5F67C8F94EC0}" type="presParOf" srcId="{46435060-D67F-49DB-A0CD-A3A70CBBAE57}" destId="{BF7044D4-052B-4CC2-B0E0-D98D773BFE33}"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124B5-8606-4DF1-8F86-371ED25C8F42}">
      <dsp:nvSpPr>
        <dsp:cNvPr id="0" name=""/>
        <dsp:cNvSpPr/>
      </dsp:nvSpPr>
      <dsp:spPr>
        <a:xfrm>
          <a:off x="554786" y="0"/>
          <a:ext cx="6287577" cy="322628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61258E-70C9-42AB-8DF2-75BDD8F0D4C2}">
      <dsp:nvSpPr>
        <dsp:cNvPr id="0" name=""/>
        <dsp:cNvSpPr/>
      </dsp:nvSpPr>
      <dsp:spPr>
        <a:xfrm>
          <a:off x="632" y="967884"/>
          <a:ext cx="1013135" cy="129051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1</a:t>
          </a:r>
          <a:r>
            <a:rPr lang="es-ES" sz="1000" b="0" i="0" u="none" strike="noStrike" kern="1200" cap="none" baseline="0" noProof="0">
              <a:latin typeface="Arial"/>
              <a:cs typeface="Arial"/>
            </a:rPr>
            <a:t>.</a:t>
          </a:r>
          <a:r>
            <a:rPr lang="es-ES" sz="1000" kern="1200" dirty="0">
              <a:latin typeface="Arial"/>
            </a:rPr>
            <a:t> </a:t>
          </a:r>
          <a:r>
            <a:rPr lang="es-ES" sz="1000" b="0" i="0" u="none" strike="noStrike" kern="1200" cap="none" baseline="0" noProof="0">
              <a:latin typeface="Arial"/>
              <a:cs typeface="Arial"/>
            </a:rPr>
            <a:t>Colectar</a:t>
          </a:r>
          <a:r>
            <a:rPr lang="es-ES" sz="1000" kern="1200">
              <a:latin typeface="Arial"/>
            </a:rPr>
            <a:t> datos</a:t>
          </a:r>
          <a:endParaRPr lang="es-ES" sz="1000" kern="1200"/>
        </a:p>
      </dsp:txBody>
      <dsp:txXfrm>
        <a:off x="50089" y="1017341"/>
        <a:ext cx="914221" cy="1191598"/>
      </dsp:txXfrm>
    </dsp:sp>
    <dsp:sp modelId="{C734A833-5AA4-4604-A3E5-1E5839F92E75}">
      <dsp:nvSpPr>
        <dsp:cNvPr id="0" name=""/>
        <dsp:cNvSpPr/>
      </dsp:nvSpPr>
      <dsp:spPr>
        <a:xfrm>
          <a:off x="1064423" y="967884"/>
          <a:ext cx="1013135" cy="129051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2. Preparar los datos</a:t>
          </a:r>
          <a:endParaRPr lang="es-ES" sz="1000" kern="1200"/>
        </a:p>
      </dsp:txBody>
      <dsp:txXfrm>
        <a:off x="1113880" y="1017341"/>
        <a:ext cx="914221" cy="1191598"/>
      </dsp:txXfrm>
    </dsp:sp>
    <dsp:sp modelId="{CE1BFA6A-8E99-4D03-99F1-EB5DF15BC2F5}">
      <dsp:nvSpPr>
        <dsp:cNvPr id="0" name=""/>
        <dsp:cNvSpPr/>
      </dsp:nvSpPr>
      <dsp:spPr>
        <a:xfrm>
          <a:off x="2128215" y="967884"/>
          <a:ext cx="1013135" cy="129051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3. Elegir modelo</a:t>
          </a:r>
          <a:endParaRPr lang="es-ES" sz="1000" kern="1200"/>
        </a:p>
      </dsp:txBody>
      <dsp:txXfrm>
        <a:off x="2177672" y="1017341"/>
        <a:ext cx="914221" cy="1191598"/>
      </dsp:txXfrm>
    </dsp:sp>
    <dsp:sp modelId="{D5FA7A99-7D4B-4A9F-A88C-8E214029BFBF}">
      <dsp:nvSpPr>
        <dsp:cNvPr id="0" name=""/>
        <dsp:cNvSpPr/>
      </dsp:nvSpPr>
      <dsp:spPr>
        <a:xfrm>
          <a:off x="3192007" y="967884"/>
          <a:ext cx="1013135" cy="1290512"/>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4. Entrenar la máquina</a:t>
          </a:r>
          <a:endParaRPr lang="es-ES" sz="1000" kern="1200"/>
        </a:p>
      </dsp:txBody>
      <dsp:txXfrm>
        <a:off x="3241464" y="1017341"/>
        <a:ext cx="914221" cy="1191598"/>
      </dsp:txXfrm>
    </dsp:sp>
    <dsp:sp modelId="{EB08E418-FFF6-4988-901D-C522C3283ABC}">
      <dsp:nvSpPr>
        <dsp:cNvPr id="0" name=""/>
        <dsp:cNvSpPr/>
      </dsp:nvSpPr>
      <dsp:spPr>
        <a:xfrm>
          <a:off x="4255799" y="967884"/>
          <a:ext cx="1013135" cy="1290512"/>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a:latin typeface="Arial"/>
            </a:rPr>
            <a:t>5. Evaluación</a:t>
          </a:r>
          <a:endParaRPr lang="es-ES" sz="1000" kern="1200"/>
        </a:p>
      </dsp:txBody>
      <dsp:txXfrm>
        <a:off x="4305256" y="1017341"/>
        <a:ext cx="914221" cy="1191598"/>
      </dsp:txXfrm>
    </dsp:sp>
    <dsp:sp modelId="{3C06AE95-D5B0-4963-B5D8-1E7FC6883B9B}">
      <dsp:nvSpPr>
        <dsp:cNvPr id="0" name=""/>
        <dsp:cNvSpPr/>
      </dsp:nvSpPr>
      <dsp:spPr>
        <a:xfrm>
          <a:off x="5319591" y="967884"/>
          <a:ext cx="1013135" cy="129051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Arial"/>
            </a:rPr>
            <a:t>6. Configuración de parametros</a:t>
          </a:r>
        </a:p>
      </dsp:txBody>
      <dsp:txXfrm>
        <a:off x="5369048" y="1017341"/>
        <a:ext cx="914221" cy="1191598"/>
      </dsp:txXfrm>
    </dsp:sp>
    <dsp:sp modelId="{BF7044D4-052B-4CC2-B0E0-D98D773BFE33}">
      <dsp:nvSpPr>
        <dsp:cNvPr id="0" name=""/>
        <dsp:cNvSpPr/>
      </dsp:nvSpPr>
      <dsp:spPr>
        <a:xfrm>
          <a:off x="6383382" y="967884"/>
          <a:ext cx="1013135" cy="129051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s-ES" sz="1000" kern="1200" dirty="0">
              <a:latin typeface="Arial"/>
            </a:rPr>
            <a:t>7. Predicción o inferencia</a:t>
          </a:r>
        </a:p>
      </dsp:txBody>
      <dsp:txXfrm>
        <a:off x="6432839" y="1017341"/>
        <a:ext cx="914221" cy="11915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27" name="PlaceHolder 2"/>
          <p:cNvSpPr>
            <a:spLocks noGrp="1"/>
          </p:cNvSpPr>
          <p:nvPr>
            <p:ph type="body"/>
          </p:nvPr>
        </p:nvSpPr>
        <p:spPr>
          <a:xfrm>
            <a:off x="628560" y="13690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8" name="PlaceHolder 3"/>
          <p:cNvSpPr>
            <a:spLocks noGrp="1"/>
          </p:cNvSpPr>
          <p:nvPr>
            <p:ph type="body"/>
          </p:nvPr>
        </p:nvSpPr>
        <p:spPr>
          <a:xfrm>
            <a:off x="628560" y="30736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1"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2" name="PlaceHolder 4"/>
          <p:cNvSpPr>
            <a:spLocks noGrp="1"/>
          </p:cNvSpPr>
          <p:nvPr>
            <p:ph type="body"/>
          </p:nvPr>
        </p:nvSpPr>
        <p:spPr>
          <a:xfrm>
            <a:off x="62856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 name="PlaceHolder 5"/>
          <p:cNvSpPr>
            <a:spLocks noGrp="1"/>
          </p:cNvSpPr>
          <p:nvPr>
            <p:ph type="body"/>
          </p:nvPr>
        </p:nvSpPr>
        <p:spPr>
          <a:xfrm>
            <a:off x="466992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35" name="PlaceHolder 2"/>
          <p:cNvSpPr>
            <a:spLocks noGrp="1"/>
          </p:cNvSpPr>
          <p:nvPr>
            <p:ph type="body"/>
          </p:nvPr>
        </p:nvSpPr>
        <p:spPr>
          <a:xfrm>
            <a:off x="62856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6" name="PlaceHolder 3"/>
          <p:cNvSpPr>
            <a:spLocks noGrp="1"/>
          </p:cNvSpPr>
          <p:nvPr>
            <p:ph type="body"/>
          </p:nvPr>
        </p:nvSpPr>
        <p:spPr>
          <a:xfrm>
            <a:off x="329508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7" name="PlaceHolder 4"/>
          <p:cNvSpPr>
            <a:spLocks noGrp="1"/>
          </p:cNvSpPr>
          <p:nvPr>
            <p:ph type="body"/>
          </p:nvPr>
        </p:nvSpPr>
        <p:spPr>
          <a:xfrm>
            <a:off x="596124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8" name="PlaceHolder 5"/>
          <p:cNvSpPr>
            <a:spLocks noGrp="1"/>
          </p:cNvSpPr>
          <p:nvPr>
            <p:ph type="body"/>
          </p:nvPr>
        </p:nvSpPr>
        <p:spPr>
          <a:xfrm>
            <a:off x="62856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6"/>
          <p:cNvSpPr>
            <a:spLocks noGrp="1"/>
          </p:cNvSpPr>
          <p:nvPr>
            <p:ph type="body"/>
          </p:nvPr>
        </p:nvSpPr>
        <p:spPr>
          <a:xfrm>
            <a:off x="329508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7"/>
          <p:cNvSpPr>
            <a:spLocks noGrp="1"/>
          </p:cNvSpPr>
          <p:nvPr>
            <p:ph type="body"/>
          </p:nvPr>
        </p:nvSpPr>
        <p:spPr>
          <a:xfrm>
            <a:off x="596124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47" name="PlaceHolder 2"/>
          <p:cNvSpPr>
            <a:spLocks noGrp="1"/>
          </p:cNvSpPr>
          <p:nvPr>
            <p:ph type="subTitle"/>
          </p:nvPr>
        </p:nvSpPr>
        <p:spPr>
          <a:xfrm>
            <a:off x="628560" y="1369080"/>
            <a:ext cx="7886520" cy="3263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49" name="PlaceHolder 2"/>
          <p:cNvSpPr>
            <a:spLocks noGrp="1"/>
          </p:cNvSpPr>
          <p:nvPr>
            <p:ph type="body"/>
          </p:nvPr>
        </p:nvSpPr>
        <p:spPr>
          <a:xfrm>
            <a:off x="628560" y="1369080"/>
            <a:ext cx="7886520" cy="3263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51" name="PlaceHolder 2"/>
          <p:cNvSpPr>
            <a:spLocks noGrp="1"/>
          </p:cNvSpPr>
          <p:nvPr>
            <p:ph type="body"/>
          </p:nvPr>
        </p:nvSpPr>
        <p:spPr>
          <a:xfrm>
            <a:off x="62856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2" name="PlaceHolder 3"/>
          <p:cNvSpPr>
            <a:spLocks noGrp="1"/>
          </p:cNvSpPr>
          <p:nvPr>
            <p:ph type="body"/>
          </p:nvPr>
        </p:nvSpPr>
        <p:spPr>
          <a:xfrm>
            <a:off x="466992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28560" y="273960"/>
            <a:ext cx="7886520" cy="46087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56"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7" name="PlaceHolder 3"/>
          <p:cNvSpPr>
            <a:spLocks noGrp="1"/>
          </p:cNvSpPr>
          <p:nvPr>
            <p:ph type="body"/>
          </p:nvPr>
        </p:nvSpPr>
        <p:spPr>
          <a:xfrm>
            <a:off x="466992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8" name="PlaceHolder 4"/>
          <p:cNvSpPr>
            <a:spLocks noGrp="1"/>
          </p:cNvSpPr>
          <p:nvPr>
            <p:ph type="body"/>
          </p:nvPr>
        </p:nvSpPr>
        <p:spPr>
          <a:xfrm>
            <a:off x="62856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6" name="PlaceHolder 2"/>
          <p:cNvSpPr>
            <a:spLocks noGrp="1"/>
          </p:cNvSpPr>
          <p:nvPr>
            <p:ph type="subTitle"/>
          </p:nvPr>
        </p:nvSpPr>
        <p:spPr>
          <a:xfrm>
            <a:off x="628560" y="1369080"/>
            <a:ext cx="7886520" cy="32630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60" name="PlaceHolder 2"/>
          <p:cNvSpPr>
            <a:spLocks noGrp="1"/>
          </p:cNvSpPr>
          <p:nvPr>
            <p:ph type="body"/>
          </p:nvPr>
        </p:nvSpPr>
        <p:spPr>
          <a:xfrm>
            <a:off x="62856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1"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2" name="PlaceHolder 4"/>
          <p:cNvSpPr>
            <a:spLocks noGrp="1"/>
          </p:cNvSpPr>
          <p:nvPr>
            <p:ph type="body"/>
          </p:nvPr>
        </p:nvSpPr>
        <p:spPr>
          <a:xfrm>
            <a:off x="466992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64"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5"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6" name="PlaceHolder 4"/>
          <p:cNvSpPr>
            <a:spLocks noGrp="1"/>
          </p:cNvSpPr>
          <p:nvPr>
            <p:ph type="body"/>
          </p:nvPr>
        </p:nvSpPr>
        <p:spPr>
          <a:xfrm>
            <a:off x="628560" y="30736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68" name="PlaceHolder 2"/>
          <p:cNvSpPr>
            <a:spLocks noGrp="1"/>
          </p:cNvSpPr>
          <p:nvPr>
            <p:ph type="body"/>
          </p:nvPr>
        </p:nvSpPr>
        <p:spPr>
          <a:xfrm>
            <a:off x="628560" y="13690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9" name="PlaceHolder 3"/>
          <p:cNvSpPr>
            <a:spLocks noGrp="1"/>
          </p:cNvSpPr>
          <p:nvPr>
            <p:ph type="body"/>
          </p:nvPr>
        </p:nvSpPr>
        <p:spPr>
          <a:xfrm>
            <a:off x="628560" y="30736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71"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2"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3" name="PlaceHolder 4"/>
          <p:cNvSpPr>
            <a:spLocks noGrp="1"/>
          </p:cNvSpPr>
          <p:nvPr>
            <p:ph type="body"/>
          </p:nvPr>
        </p:nvSpPr>
        <p:spPr>
          <a:xfrm>
            <a:off x="62856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4" name="PlaceHolder 5"/>
          <p:cNvSpPr>
            <a:spLocks noGrp="1"/>
          </p:cNvSpPr>
          <p:nvPr>
            <p:ph type="body"/>
          </p:nvPr>
        </p:nvSpPr>
        <p:spPr>
          <a:xfrm>
            <a:off x="466992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76" name="PlaceHolder 2"/>
          <p:cNvSpPr>
            <a:spLocks noGrp="1"/>
          </p:cNvSpPr>
          <p:nvPr>
            <p:ph type="body"/>
          </p:nvPr>
        </p:nvSpPr>
        <p:spPr>
          <a:xfrm>
            <a:off x="62856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7" name="PlaceHolder 3"/>
          <p:cNvSpPr>
            <a:spLocks noGrp="1"/>
          </p:cNvSpPr>
          <p:nvPr>
            <p:ph type="body"/>
          </p:nvPr>
        </p:nvSpPr>
        <p:spPr>
          <a:xfrm>
            <a:off x="329508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8" name="PlaceHolder 4"/>
          <p:cNvSpPr>
            <a:spLocks noGrp="1"/>
          </p:cNvSpPr>
          <p:nvPr>
            <p:ph type="body"/>
          </p:nvPr>
        </p:nvSpPr>
        <p:spPr>
          <a:xfrm>
            <a:off x="5961240" y="13690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9" name="PlaceHolder 5"/>
          <p:cNvSpPr>
            <a:spLocks noGrp="1"/>
          </p:cNvSpPr>
          <p:nvPr>
            <p:ph type="body"/>
          </p:nvPr>
        </p:nvSpPr>
        <p:spPr>
          <a:xfrm>
            <a:off x="62856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0" name="PlaceHolder 6"/>
          <p:cNvSpPr>
            <a:spLocks noGrp="1"/>
          </p:cNvSpPr>
          <p:nvPr>
            <p:ph type="body"/>
          </p:nvPr>
        </p:nvSpPr>
        <p:spPr>
          <a:xfrm>
            <a:off x="329508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1" name="PlaceHolder 7"/>
          <p:cNvSpPr>
            <a:spLocks noGrp="1"/>
          </p:cNvSpPr>
          <p:nvPr>
            <p:ph type="body"/>
          </p:nvPr>
        </p:nvSpPr>
        <p:spPr>
          <a:xfrm>
            <a:off x="5961240" y="3073680"/>
            <a:ext cx="253908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8" name="PlaceHolder 2"/>
          <p:cNvSpPr>
            <a:spLocks noGrp="1"/>
          </p:cNvSpPr>
          <p:nvPr>
            <p:ph type="body"/>
          </p:nvPr>
        </p:nvSpPr>
        <p:spPr>
          <a:xfrm>
            <a:off x="628560" y="1369080"/>
            <a:ext cx="7886520" cy="3263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10" name="PlaceHolder 2"/>
          <p:cNvSpPr>
            <a:spLocks noGrp="1"/>
          </p:cNvSpPr>
          <p:nvPr>
            <p:ph type="body"/>
          </p:nvPr>
        </p:nvSpPr>
        <p:spPr>
          <a:xfrm>
            <a:off x="62856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1" name="PlaceHolder 3"/>
          <p:cNvSpPr>
            <a:spLocks noGrp="1"/>
          </p:cNvSpPr>
          <p:nvPr>
            <p:ph type="body"/>
          </p:nvPr>
        </p:nvSpPr>
        <p:spPr>
          <a:xfrm>
            <a:off x="466992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28560" y="273960"/>
            <a:ext cx="7886520" cy="460872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15"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6" name="PlaceHolder 3"/>
          <p:cNvSpPr>
            <a:spLocks noGrp="1"/>
          </p:cNvSpPr>
          <p:nvPr>
            <p:ph type="body"/>
          </p:nvPr>
        </p:nvSpPr>
        <p:spPr>
          <a:xfrm>
            <a:off x="466992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7" name="PlaceHolder 4"/>
          <p:cNvSpPr>
            <a:spLocks noGrp="1"/>
          </p:cNvSpPr>
          <p:nvPr>
            <p:ph type="body"/>
          </p:nvPr>
        </p:nvSpPr>
        <p:spPr>
          <a:xfrm>
            <a:off x="62856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19" name="PlaceHolder 2"/>
          <p:cNvSpPr>
            <a:spLocks noGrp="1"/>
          </p:cNvSpPr>
          <p:nvPr>
            <p:ph type="body"/>
          </p:nvPr>
        </p:nvSpPr>
        <p:spPr>
          <a:xfrm>
            <a:off x="628560" y="1369080"/>
            <a:ext cx="3848400" cy="326304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0"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1" name="PlaceHolder 4"/>
          <p:cNvSpPr>
            <a:spLocks noGrp="1"/>
          </p:cNvSpPr>
          <p:nvPr>
            <p:ph type="body"/>
          </p:nvPr>
        </p:nvSpPr>
        <p:spPr>
          <a:xfrm>
            <a:off x="4669920" y="30736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28560" y="273960"/>
            <a:ext cx="7886520" cy="993960"/>
          </a:xfrm>
          <a:prstGeom prst="rect">
            <a:avLst/>
          </a:prstGeom>
        </p:spPr>
        <p:txBody>
          <a:bodyPr lIns="0" tIns="0" rIns="0" bIns="0" anchor="ctr"/>
          <a:lstStyle/>
          <a:p>
            <a:endParaRPr lang="en-US" sz="1400" b="0" strike="noStrike" spc="-1">
              <a:solidFill>
                <a:srgbClr val="000000"/>
              </a:solidFill>
              <a:latin typeface="Arial"/>
            </a:endParaRPr>
          </a:p>
        </p:txBody>
      </p:sp>
      <p:sp>
        <p:nvSpPr>
          <p:cNvPr id="23" name="PlaceHolder 2"/>
          <p:cNvSpPr>
            <a:spLocks noGrp="1"/>
          </p:cNvSpPr>
          <p:nvPr>
            <p:ph type="body"/>
          </p:nvPr>
        </p:nvSpPr>
        <p:spPr>
          <a:xfrm>
            <a:off x="62856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4" name="PlaceHolder 3"/>
          <p:cNvSpPr>
            <a:spLocks noGrp="1"/>
          </p:cNvSpPr>
          <p:nvPr>
            <p:ph type="body"/>
          </p:nvPr>
        </p:nvSpPr>
        <p:spPr>
          <a:xfrm>
            <a:off x="4669920" y="1369080"/>
            <a:ext cx="3848400" cy="155628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5" name="PlaceHolder 4"/>
          <p:cNvSpPr>
            <a:spLocks noGrp="1"/>
          </p:cNvSpPr>
          <p:nvPr>
            <p:ph type="body"/>
          </p:nvPr>
        </p:nvSpPr>
        <p:spPr>
          <a:xfrm>
            <a:off x="628560" y="3073680"/>
            <a:ext cx="7886520" cy="155628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628560" y="4767120"/>
            <a:ext cx="2057040" cy="273600"/>
          </a:xfrm>
          <a:prstGeom prst="rect">
            <a:avLst/>
          </a:prstGeom>
        </p:spPr>
        <p:txBody>
          <a:bodyPr anchor="ctr"/>
          <a:lstStyle/>
          <a:p>
            <a:endParaRPr lang="en-US" sz="2400" b="0" strike="noStrike" spc="-1">
              <a:latin typeface="Times New Roman"/>
            </a:endParaRPr>
          </a:p>
        </p:txBody>
      </p:sp>
      <p:sp>
        <p:nvSpPr>
          <p:cNvPr id="6" name="PlaceHolder 2"/>
          <p:cNvSpPr>
            <a:spLocks noGrp="1"/>
          </p:cNvSpPr>
          <p:nvPr>
            <p:ph type="ftr"/>
          </p:nvPr>
        </p:nvSpPr>
        <p:spPr>
          <a:xfrm>
            <a:off x="3029040" y="4767120"/>
            <a:ext cx="3085920" cy="273600"/>
          </a:xfrm>
          <a:prstGeom prst="rect">
            <a:avLst/>
          </a:prstGeom>
        </p:spPr>
        <p:txBody>
          <a:bodyPr anchor="ctr"/>
          <a:lstStyle/>
          <a:p>
            <a:endParaRPr lang="en-US" sz="2400" b="0" strike="noStrike" spc="-1">
              <a:latin typeface="Times New Roman"/>
            </a:endParaRPr>
          </a:p>
        </p:txBody>
      </p:sp>
      <p:sp>
        <p:nvSpPr>
          <p:cNvPr id="2" name="PlaceHolder 3"/>
          <p:cNvSpPr>
            <a:spLocks noGrp="1"/>
          </p:cNvSpPr>
          <p:nvPr>
            <p:ph type="sldNum"/>
          </p:nvPr>
        </p:nvSpPr>
        <p:spPr>
          <a:xfrm>
            <a:off x="6458040" y="4767120"/>
            <a:ext cx="2057040" cy="273600"/>
          </a:xfrm>
          <a:prstGeom prst="rect">
            <a:avLst/>
          </a:prstGeom>
        </p:spPr>
        <p:txBody>
          <a:bodyPr anchor="ctr"/>
          <a:lstStyle/>
          <a:p>
            <a:pPr algn="r">
              <a:lnSpc>
                <a:spcPct val="100000"/>
              </a:lnSpc>
            </a:pPr>
            <a:fld id="{752766F6-F3EF-48BE-8A0C-AF2BB6C8AF03}" type="slidenum">
              <a:rPr lang="en-US" sz="1200" b="0" strike="noStrike" spc="-1">
                <a:solidFill>
                  <a:srgbClr val="888888"/>
                </a:solidFill>
                <a:latin typeface="Calibri"/>
                <a:ea typeface="Calibri"/>
              </a:rPr>
              <a:t>‹Nº›</a:t>
            </a:fld>
            <a:endParaRPr lang="en-US" sz="1200" b="0" strike="noStrike" spc="-1">
              <a:latin typeface="Times New Roman"/>
            </a:endParaRPr>
          </a:p>
        </p:txBody>
      </p:sp>
      <p:sp>
        <p:nvSpPr>
          <p:cNvPr id="3" name="PlaceHolder 4"/>
          <p:cNvSpPr>
            <a:spLocks noGrp="1"/>
          </p:cNvSpPr>
          <p:nvPr>
            <p:ph type="title"/>
          </p:nvPr>
        </p:nvSpPr>
        <p:spPr>
          <a:xfrm>
            <a:off x="457200" y="205200"/>
            <a:ext cx="8229240" cy="858600"/>
          </a:xfrm>
          <a:prstGeom prst="rect">
            <a:avLst/>
          </a:prstGeom>
        </p:spPr>
        <p:txBody>
          <a:bodyPr lIns="0" tIns="0" rIns="0" bIns="0" anchor="ctr"/>
          <a:lstStyle/>
          <a:p>
            <a:r>
              <a:rPr lang="en-US" sz="1400" b="0" strike="noStrike" spc="-1">
                <a:solidFill>
                  <a:srgbClr val="000000"/>
                </a:solidFill>
                <a:latin typeface="Arial"/>
              </a:rPr>
              <a:t>Click to edit the title text format</a:t>
            </a: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28560" y="273960"/>
            <a:ext cx="7886520" cy="993960"/>
          </a:xfrm>
          <a:prstGeom prst="rect">
            <a:avLst/>
          </a:prstGeom>
        </p:spPr>
        <p:txBody>
          <a:bodyPr anchor="ctr"/>
          <a:lstStyle/>
          <a:p>
            <a:r>
              <a:rPr lang="en-US" sz="4400" b="0" strike="noStrike" spc="-1">
                <a:solidFill>
                  <a:srgbClr val="000000"/>
                </a:solidFill>
                <a:latin typeface="Arial"/>
              </a:rPr>
              <a:t>Click to edit the title text format</a:t>
            </a:r>
          </a:p>
        </p:txBody>
      </p:sp>
      <p:sp>
        <p:nvSpPr>
          <p:cNvPr id="42" name="PlaceHolder 2"/>
          <p:cNvSpPr>
            <a:spLocks noGrp="1"/>
          </p:cNvSpPr>
          <p:nvPr>
            <p:ph type="body"/>
          </p:nvPr>
        </p:nvSpPr>
        <p:spPr>
          <a:xfrm>
            <a:off x="628560" y="1369080"/>
            <a:ext cx="7886520" cy="3263040"/>
          </a:xfrm>
          <a:prstGeom prst="rect">
            <a:avLst/>
          </a:prstGeom>
        </p:spPr>
        <p:txBody>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
        <p:nvSpPr>
          <p:cNvPr id="43" name="PlaceHolder 3"/>
          <p:cNvSpPr>
            <a:spLocks noGrp="1"/>
          </p:cNvSpPr>
          <p:nvPr>
            <p:ph type="dt"/>
          </p:nvPr>
        </p:nvSpPr>
        <p:spPr>
          <a:xfrm>
            <a:off x="628560" y="4767120"/>
            <a:ext cx="2057040" cy="273600"/>
          </a:xfrm>
          <a:prstGeom prst="rect">
            <a:avLst/>
          </a:prstGeom>
        </p:spPr>
        <p:txBody>
          <a:bodyPr anchor="ctr"/>
          <a:lstStyle/>
          <a:p>
            <a:endParaRPr lang="en-US" sz="2400" b="0" strike="noStrike" spc="-1">
              <a:latin typeface="Times New Roman"/>
            </a:endParaRPr>
          </a:p>
        </p:txBody>
      </p:sp>
      <p:sp>
        <p:nvSpPr>
          <p:cNvPr id="44" name="PlaceHolder 4"/>
          <p:cNvSpPr>
            <a:spLocks noGrp="1"/>
          </p:cNvSpPr>
          <p:nvPr>
            <p:ph type="ftr"/>
          </p:nvPr>
        </p:nvSpPr>
        <p:spPr>
          <a:xfrm>
            <a:off x="3029040" y="4767120"/>
            <a:ext cx="3085920" cy="273600"/>
          </a:xfrm>
          <a:prstGeom prst="rect">
            <a:avLst/>
          </a:prstGeom>
        </p:spPr>
        <p:txBody>
          <a:bodyPr anchor="ctr"/>
          <a:lstStyle/>
          <a:p>
            <a:endParaRPr lang="en-US" sz="2400" b="0" strike="noStrike" spc="-1">
              <a:latin typeface="Times New Roman"/>
            </a:endParaRPr>
          </a:p>
        </p:txBody>
      </p:sp>
      <p:sp>
        <p:nvSpPr>
          <p:cNvPr id="45" name="PlaceHolder 5"/>
          <p:cNvSpPr>
            <a:spLocks noGrp="1"/>
          </p:cNvSpPr>
          <p:nvPr>
            <p:ph type="sldNum"/>
          </p:nvPr>
        </p:nvSpPr>
        <p:spPr>
          <a:xfrm>
            <a:off x="6458040" y="4767120"/>
            <a:ext cx="2057040" cy="273600"/>
          </a:xfrm>
          <a:prstGeom prst="rect">
            <a:avLst/>
          </a:prstGeom>
        </p:spPr>
        <p:txBody>
          <a:bodyPr anchor="ctr"/>
          <a:lstStyle/>
          <a:p>
            <a:pPr algn="r">
              <a:lnSpc>
                <a:spcPct val="100000"/>
              </a:lnSpc>
            </a:pPr>
            <a:fld id="{C66F9496-8361-4012-B268-1DB5EEDDCAA7}" type="slidenum">
              <a:rPr lang="en-US" sz="1200" b="0" strike="noStrike" spc="-1">
                <a:solidFill>
                  <a:srgbClr val="888888"/>
                </a:solidFill>
                <a:latin typeface="Calibri"/>
                <a:ea typeface="Calibri"/>
              </a:rPr>
              <a:t>‹Nº›</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hyperlink" Target="https://www.ibm.com/watson" TargetMode="External"/><Relationship Id="rId3" Type="http://schemas.openxmlformats.org/officeDocument/2006/relationships/hyperlink" Target="https://expertsystem.com/machine-learning-definition/" TargetMode="External"/><Relationship Id="rId7" Type="http://schemas.openxmlformats.org/officeDocument/2006/relationships/hyperlink" Target="https://azure.microsoft.com/es-es/services/machine-learning/" TargetMode="External"/><Relationship Id="rId12" Type="http://schemas.openxmlformats.org/officeDocument/2006/relationships/hyperlink" Target="https://www.aprendemachinelearning.com/" TargetMode="External"/><Relationship Id="rId2" Type="http://schemas.openxmlformats.org/officeDocument/2006/relationships/hyperlink" Target="https://www.edureka.co/blog/what-is-machine-learning/" TargetMode="External"/><Relationship Id="rId1" Type="http://schemas.openxmlformats.org/officeDocument/2006/relationships/slideLayout" Target="../slideLayouts/slideLayout15.xml"/><Relationship Id="rId6" Type="http://schemas.openxmlformats.org/officeDocument/2006/relationships/hyperlink" Target="https://www.apd.es/algoritmos-del-machine-learning/" TargetMode="External"/><Relationship Id="rId11" Type="http://schemas.openxmlformats.org/officeDocument/2006/relationships/hyperlink" Target="https://www.vexsoluciones.com/inteligencia-artificial/ejemplos-del-machine-learning-usos-y-aplicaciones/" TargetMode="External"/><Relationship Id="rId5" Type="http://schemas.openxmlformats.org/officeDocument/2006/relationships/hyperlink" Target="https://www.raona.com/los-10-algoritmos-esenciales-machine-learning/" TargetMode="External"/><Relationship Id="rId10" Type="http://schemas.openxmlformats.org/officeDocument/2006/relationships/hyperlink" Target="https://www.techworld.com/picture-gallery/apps-wearables/best-ai-machine-learning-tools-for-developers-3657996/" TargetMode="External"/><Relationship Id="rId4" Type="http://schemas.openxmlformats.org/officeDocument/2006/relationships/hyperlink" Target="https://www.vectra.ai/blogpost/alan-turing-and-the-birth-of-machine-intelligence" TargetMode="External"/><Relationship Id="rId9" Type="http://schemas.openxmlformats.org/officeDocument/2006/relationships/hyperlink" Target="https://www.itdo.com/blog/machine-learning-5-herramientas-para-tus-desarrolladore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aprendizaje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1306286"/>
            <a:ext cx="8296979" cy="3118151"/>
          </a:xfrm>
        </p:spPr>
        <p:txBody>
          <a:bodyPr lIns="0" tIns="0" rIns="0" bIns="0" anchor="t">
            <a:normAutofit/>
          </a:bodyPr>
          <a:lstStyle/>
          <a:p>
            <a:pPr marL="342900" indent="-342900" algn="just">
              <a:buFont typeface="Arial" panose="020B0604020202020204" pitchFamily="34" charset="0"/>
              <a:buChar char="•"/>
            </a:pPr>
            <a:r>
              <a:rPr lang="es-CO" sz="2000" b="1"/>
              <a:t>Aprendizaje por refuerzo: </a:t>
            </a:r>
            <a:r>
              <a:rPr lang="es-CO" sz="2000"/>
              <a:t>Es la capacidad de un agente de interactuar con el entorno y descubrir cuál es el mejor resultado. Sigue el concepto de prueba y error. </a:t>
            </a:r>
          </a:p>
          <a:p>
            <a:pPr marL="342900" indent="-342900" algn="just">
              <a:buFont typeface="Arial" panose="020B0604020202020204" pitchFamily="34" charset="0"/>
              <a:buChar char="•"/>
            </a:pPr>
            <a:endParaRPr lang="es-CO" sz="2000"/>
          </a:p>
          <a:p>
            <a:pPr marL="358775" indent="-87313" algn="just"/>
            <a:r>
              <a:rPr lang="es-CO" sz="2000"/>
              <a:t> El agente es recompensado o penalizado con un punto por una        respuesta correcta o incorrecta, y sobre la base de los puntos de recompensa positivos obtenidos, el modelo se entrena  a sí mismo. </a:t>
            </a:r>
          </a:p>
          <a:p>
            <a:pPr marL="358775" indent="-87313" algn="just"/>
            <a:endParaRPr lang="es-CO" sz="2000"/>
          </a:p>
          <a:p>
            <a:pPr marL="271463" algn="just"/>
            <a:r>
              <a:rPr lang="es-CO" sz="2000"/>
              <a:t> Nuevamente, una vez entrenado, se prepara para predecir los </a:t>
            </a:r>
          </a:p>
          <a:p>
            <a:pPr marL="271463" algn="just"/>
            <a:r>
              <a:rPr lang="es-CO" sz="2000"/>
              <a:t> nuevos    datos que se le presentan.</a:t>
            </a:r>
          </a:p>
          <a:p>
            <a:pPr algn="just"/>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127812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algoritmos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85341" y="853399"/>
            <a:ext cx="8491073" cy="3441641"/>
          </a:xfrm>
        </p:spPr>
        <p:txBody>
          <a:bodyPr lIns="0" tIns="0" rIns="0" bIns="0" anchor="t">
            <a:noAutofit/>
          </a:bodyPr>
          <a:lstStyle/>
          <a:p>
            <a:pPr marL="342900" indent="-342900" algn="just">
              <a:buFont typeface="Arial" panose="020B0604020202020204" pitchFamily="34" charset="0"/>
              <a:buChar char="•"/>
            </a:pPr>
            <a:r>
              <a:rPr lang="es-CO" sz="1800" b="1"/>
              <a:t>Árboles de decisión: </a:t>
            </a:r>
            <a:r>
              <a:rPr lang="es-CO" sz="1800">
                <a:ea typeface="+mj-lt"/>
                <a:cs typeface="+mj-lt"/>
              </a:rPr>
              <a:t>Un árbol de decisiones es una herramienta de apoyo a la decisión que utiliza un gráfico o un modelo similar a un árbol de decisiones y sus posibles consecuencias, incluidos los resultados de eventos fortuitos, los costos de recursos y la utilidad.</a:t>
            </a: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endParaRPr lang="es-CO" sz="1800">
              <a:cs typeface="Arial"/>
            </a:endParaRPr>
          </a:p>
          <a:p>
            <a:pPr marL="342900" indent="-342900" algn="just">
              <a:buFont typeface="Arial" panose="020B0604020202020204" pitchFamily="34" charset="0"/>
              <a:buChar char="•"/>
            </a:pPr>
            <a:r>
              <a:rPr lang="es-CO" sz="1800" b="1" err="1">
                <a:cs typeface="Arial"/>
              </a:rPr>
              <a:t>Naive</a:t>
            </a:r>
            <a:r>
              <a:rPr lang="es-CO" sz="1800" b="1">
                <a:cs typeface="Arial"/>
              </a:rPr>
              <a:t> Bayes:</a:t>
            </a:r>
            <a:r>
              <a:rPr lang="es-CO" sz="1800">
                <a:cs typeface="Arial"/>
              </a:rPr>
              <a:t> </a:t>
            </a:r>
            <a:r>
              <a:rPr lang="es-CO" sz="1800">
                <a:ea typeface="+mj-lt"/>
                <a:cs typeface="+mj-lt"/>
              </a:rPr>
              <a:t>Este tipo de algoritmos por clasificación están basados en el teorema de Bayes y clasifican cada valor como independiente de cualquier otro. Lo que permite predecir una clase o categoría en función de un conjunto dado de características, utilizando la probabilidad.</a:t>
            </a:r>
          </a:p>
          <a:p>
            <a:pPr marL="571500" indent="-571500" algn="just">
              <a:buFont typeface="Arial" panose="020B0604020202020204" pitchFamily="34" charset="0"/>
              <a:buChar char="•"/>
            </a:pPr>
            <a:endParaRPr lang="es-CO"/>
          </a:p>
          <a:p>
            <a:pPr marL="342900" indent="-342900" algn="just">
              <a:buFont typeface="Arial" panose="020B0604020202020204" pitchFamily="34" charset="0"/>
              <a:buChar char="•"/>
            </a:pPr>
            <a:endParaRPr lang="es-CO" sz="2000" b="1">
              <a:cs typeface="Arial"/>
            </a:endParaRPr>
          </a:p>
          <a:p>
            <a:pPr marL="342900" indent="-342900" algn="just">
              <a:buFont typeface="Arial" panose="020B0604020202020204" pitchFamily="34" charset="0"/>
              <a:buChar char="•"/>
            </a:pPr>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5">
            <a:extLst>
              <a:ext uri="{FF2B5EF4-FFF2-40B4-BE49-F238E27FC236}">
                <a16:creationId xmlns:a16="http://schemas.microsoft.com/office/drawing/2014/main" id="{59422348-0623-4490-9CC2-770E80FE05B3}"/>
              </a:ext>
            </a:extLst>
          </p:cNvPr>
          <p:cNvPicPr>
            <a:picLocks noChangeAspect="1"/>
          </p:cNvPicPr>
          <p:nvPr/>
        </p:nvPicPr>
        <p:blipFill>
          <a:blip r:embed="rId2"/>
          <a:stretch>
            <a:fillRect/>
          </a:stretch>
        </p:blipFill>
        <p:spPr>
          <a:xfrm>
            <a:off x="3152394" y="1876182"/>
            <a:ext cx="2743200" cy="1369155"/>
          </a:xfrm>
          <a:prstGeom prst="rect">
            <a:avLst/>
          </a:prstGeom>
        </p:spPr>
      </p:pic>
    </p:spTree>
    <p:extLst>
      <p:ext uri="{BB962C8B-B14F-4D97-AF65-F5344CB8AC3E}">
        <p14:creationId xmlns:p14="http://schemas.microsoft.com/office/powerpoint/2010/main" val="153374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algoritmos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939663"/>
            <a:ext cx="8491073" cy="3441641"/>
          </a:xfrm>
        </p:spPr>
        <p:txBody>
          <a:bodyPr lIns="0" tIns="0" rIns="0" bIns="0" anchor="t">
            <a:normAutofit/>
          </a:bodyPr>
          <a:lstStyle/>
          <a:p>
            <a:pPr marL="342900" indent="-342900" algn="just">
              <a:buFont typeface="Arial,Sans-Serif" panose="020B0604020202020204" pitchFamily="34" charset="0"/>
              <a:buChar char="•"/>
            </a:pPr>
            <a:endParaRPr lang="es-CO" sz="2000">
              <a:cs typeface="Arial"/>
            </a:endParaRPr>
          </a:p>
          <a:p>
            <a:pPr marL="342900" indent="-342900" algn="just">
              <a:buFont typeface="Arial,Sans-Serif" panose="020B0604020202020204" pitchFamily="34" charset="0"/>
              <a:buChar char="•"/>
            </a:pPr>
            <a:r>
              <a:rPr lang="es-CO" sz="2000" b="1">
                <a:ea typeface="+mj-lt"/>
                <a:cs typeface="+mj-lt"/>
              </a:rPr>
              <a:t>Algoritmos </a:t>
            </a:r>
            <a:r>
              <a:rPr lang="es-CO" sz="2000" b="1">
                <a:cs typeface="Arial"/>
              </a:rPr>
              <a:t>de </a:t>
            </a:r>
            <a:r>
              <a:rPr lang="es-CO" sz="2000" b="1">
                <a:ea typeface="+mj-lt"/>
                <a:cs typeface="+mj-lt"/>
              </a:rPr>
              <a:t>regresión</a:t>
            </a:r>
            <a:r>
              <a:rPr lang="es-CO" sz="2000" b="1">
                <a:cs typeface="Arial"/>
              </a:rPr>
              <a:t>: </a:t>
            </a:r>
            <a:r>
              <a:rPr lang="es-CO" sz="2000" b="1">
                <a:ea typeface="+mj-lt"/>
                <a:cs typeface="+mj-lt"/>
              </a:rPr>
              <a:t>  </a:t>
            </a:r>
            <a:r>
              <a:rPr lang="es-CO" sz="2000">
                <a:ea typeface="+mj-lt"/>
                <a:cs typeface="+mj-lt"/>
              </a:rPr>
              <a:t>En las tareas de regresión, el programa de aprendizaje automático debe estimar</a:t>
            </a:r>
            <a:r>
              <a:rPr lang="es-CO" sz="2000">
                <a:cs typeface="Arial"/>
              </a:rPr>
              <a:t> </a:t>
            </a:r>
            <a:r>
              <a:rPr lang="es-CO" sz="2000">
                <a:ea typeface="+mj-lt"/>
                <a:cs typeface="+mj-lt"/>
              </a:rPr>
              <a:t>y comprender las relaciones entre las variables. El análisis de regresión se enfoca en una variable dependiente y una serie de otras variables cambiantes, lo que lo hace particularmente útil para la predicción y el pronóstico.</a:t>
            </a:r>
          </a:p>
          <a:p>
            <a:pPr marL="342900" indent="-342900" algn="just">
              <a:buFont typeface="Arial,Sans-Serif" panose="020B0604020202020204" pitchFamily="34" charset="0"/>
              <a:buChar char="•"/>
            </a:pPr>
            <a:endParaRPr lang="es-CO" sz="2000">
              <a:ea typeface="+mj-lt"/>
              <a:cs typeface="+mj-lt"/>
            </a:endParaRPr>
          </a:p>
          <a:p>
            <a:pPr marL="342900" indent="-342900" algn="just">
              <a:buFont typeface="Arial" panose="020B0604020202020204" pitchFamily="34" charset="0"/>
              <a:buChar char="•"/>
            </a:pPr>
            <a:r>
              <a:rPr lang="es-CO" sz="2000" b="1">
                <a:ea typeface="+mj-lt"/>
                <a:cs typeface="+mj-lt"/>
              </a:rPr>
              <a:t>Algoritmos de Agrupación: </a:t>
            </a:r>
            <a:r>
              <a:rPr lang="es-CO" sz="2000">
                <a:ea typeface="+mj-lt"/>
                <a:cs typeface="+mj-lt"/>
              </a:rPr>
              <a:t>Se utilizan para agrupar datos existentes de los que desconocemos sus características en común o queremos descubrirlas.</a:t>
            </a:r>
          </a:p>
          <a:p>
            <a:pPr marL="571500" indent="-571500" algn="just">
              <a:buFont typeface="Arial" panose="020B0604020202020204" pitchFamily="34" charset="0"/>
              <a:buChar char="•"/>
            </a:pPr>
            <a:endParaRPr lang="es-CO"/>
          </a:p>
          <a:p>
            <a:pPr marL="342900" indent="-342900" algn="just">
              <a:buFont typeface="Arial" panose="020B0604020202020204" pitchFamily="34" charset="0"/>
              <a:buChar char="•"/>
            </a:pPr>
            <a:endParaRPr lang="es-CO" sz="2000" b="1">
              <a:cs typeface="Arial"/>
            </a:endParaRPr>
          </a:p>
          <a:p>
            <a:pPr marL="342900" indent="-342900" algn="just">
              <a:buFont typeface="Arial" panose="020B0604020202020204" pitchFamily="34" charset="0"/>
              <a:buChar char="•"/>
            </a:pPr>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7" descr="Imagen que contiene dibujo, cuarto, computadora&#10;&#10;Descripción generada con confianza muy alta">
            <a:extLst>
              <a:ext uri="{FF2B5EF4-FFF2-40B4-BE49-F238E27FC236}">
                <a16:creationId xmlns:a16="http://schemas.microsoft.com/office/drawing/2014/main" id="{352F0B77-DE3B-47EA-AAA0-D414E2D0B76C}"/>
              </a:ext>
            </a:extLst>
          </p:cNvPr>
          <p:cNvPicPr>
            <a:picLocks noChangeAspect="1"/>
          </p:cNvPicPr>
          <p:nvPr/>
        </p:nvPicPr>
        <p:blipFill>
          <a:blip r:embed="rId2"/>
          <a:stretch>
            <a:fillRect/>
          </a:stretch>
        </p:blipFill>
        <p:spPr>
          <a:xfrm>
            <a:off x="6456872" y="3396823"/>
            <a:ext cx="2117786" cy="916212"/>
          </a:xfrm>
          <a:prstGeom prst="rect">
            <a:avLst/>
          </a:prstGeom>
        </p:spPr>
      </p:pic>
    </p:spTree>
    <p:extLst>
      <p:ext uri="{BB962C8B-B14F-4D97-AF65-F5344CB8AC3E}">
        <p14:creationId xmlns:p14="http://schemas.microsoft.com/office/powerpoint/2010/main" val="288207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algoritmos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939663"/>
            <a:ext cx="8491073" cy="3441641"/>
          </a:xfrm>
        </p:spPr>
        <p:txBody>
          <a:bodyPr lIns="0" tIns="0" rIns="0" bIns="0" anchor="t">
            <a:normAutofit/>
          </a:bodyPr>
          <a:lstStyle/>
          <a:p>
            <a:pPr marL="342900" indent="-342900" algn="just">
              <a:buFont typeface="Arial,Sans-Serif" panose="020B0604020202020204" pitchFamily="34" charset="0"/>
              <a:buChar char="•"/>
            </a:pPr>
            <a:endParaRPr lang="es-CO" sz="2000">
              <a:cs typeface="Arial"/>
            </a:endParaRPr>
          </a:p>
          <a:p>
            <a:pPr marL="285750" indent="-285750" algn="just">
              <a:buFont typeface="Arial"/>
              <a:buChar char="•"/>
            </a:pPr>
            <a:r>
              <a:rPr lang="es-CO" sz="1800" b="1"/>
              <a:t>Algoritmos de redes neuronales: </a:t>
            </a:r>
            <a:r>
              <a:rPr lang="es-CO" sz="1800">
                <a:ea typeface="+mj-lt"/>
                <a:cs typeface="+mj-lt"/>
              </a:rPr>
              <a:t>son esencialmente un gran número de elementos de procesamiento interconectados, que trabajan al unísono para resolver problemas específicos. También aprenden con el ejemplo y la experiencia, y son extremadamente útiles para modelar relaciones no lineales en datos de alta dimensión, o donde la relación entre las variables de entrada es difícil de entender.</a:t>
            </a:r>
            <a:endParaRPr lang="es-CO"/>
          </a:p>
          <a:p>
            <a:pPr marL="285750" indent="-285750" algn="just">
              <a:buFont typeface="Arial"/>
              <a:buChar char="•"/>
            </a:pPr>
            <a:endParaRPr lang="es-CO" sz="1800">
              <a:ea typeface="+mj-lt"/>
              <a:cs typeface="+mj-lt"/>
            </a:endParaRPr>
          </a:p>
          <a:p>
            <a:pPr marL="285750" indent="-285750" algn="just">
              <a:buFont typeface="Arial"/>
              <a:buChar char="•"/>
            </a:pPr>
            <a:r>
              <a:rPr lang="es-CO" sz="1800" b="1"/>
              <a:t>Algoritmos de reducción de dimensión:</a:t>
            </a:r>
            <a:r>
              <a:rPr lang="es-CO" sz="1800"/>
              <a:t> </a:t>
            </a:r>
            <a:r>
              <a:rPr lang="es-CO" sz="1800">
                <a:cs typeface="Arial"/>
              </a:rPr>
              <a:t>La</a:t>
            </a:r>
            <a:r>
              <a:rPr lang="es-CO" sz="1800">
                <a:ea typeface="+mj-lt"/>
                <a:cs typeface="+mj-lt"/>
              </a:rPr>
              <a:t> reducción de dimensión reduce el número de variables que se consideran para encontrar la información exacta requerida.</a:t>
            </a:r>
            <a:endParaRPr lang="es-CO" sz="1800"/>
          </a:p>
          <a:p>
            <a:pPr marL="285750" indent="-285750" algn="just">
              <a:buFont typeface="Arial"/>
              <a:buChar char="•"/>
            </a:pPr>
            <a:endParaRPr lang="es-CO" sz="1800">
              <a:ea typeface="+mj-lt"/>
              <a:cs typeface="+mj-lt"/>
            </a:endParaRPr>
          </a:p>
          <a:p>
            <a:pPr marL="342900" indent="-342900" algn="just">
              <a:buFont typeface="Arial" panose="020B0604020202020204" pitchFamily="34" charset="0"/>
              <a:buChar char="•"/>
            </a:pPr>
            <a:endParaRPr lang="es-CO" sz="1800" b="1">
              <a:cs typeface="Arial"/>
            </a:endParaRPr>
          </a:p>
          <a:p>
            <a:pPr marL="342900" indent="-342900" algn="just">
              <a:buFont typeface="Arial,Sans-Serif" panose="020B0604020202020204" pitchFamily="34" charset="0"/>
              <a:buChar char="•"/>
            </a:pPr>
            <a:endParaRPr lang="es-CO" sz="2000">
              <a:cs typeface="Arial"/>
            </a:endParaRPr>
          </a:p>
          <a:p>
            <a:pPr marL="571500" indent="-571500" algn="just">
              <a:buFont typeface="Arial" panose="020B0604020202020204" pitchFamily="34" charset="0"/>
              <a:buChar char="•"/>
            </a:pPr>
            <a:endParaRPr lang="es-CO">
              <a:cs typeface="Arial"/>
            </a:endParaRPr>
          </a:p>
          <a:p>
            <a:pPr marL="342900" indent="-342900" algn="just">
              <a:buFont typeface="Arial" panose="020B0604020202020204" pitchFamily="34" charset="0"/>
              <a:buChar char="•"/>
            </a:pPr>
            <a:endParaRPr lang="es-CO" sz="2000" b="1">
              <a:cs typeface="Arial"/>
            </a:endParaRPr>
          </a:p>
          <a:p>
            <a:pPr marL="342900" indent="-342900" algn="just">
              <a:buFont typeface="Arial" panose="020B0604020202020204" pitchFamily="34" charset="0"/>
              <a:buChar char="•"/>
            </a:pPr>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826364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algoritmos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939663"/>
            <a:ext cx="8491073" cy="3441641"/>
          </a:xfrm>
        </p:spPr>
        <p:txBody>
          <a:bodyPr lIns="0" tIns="0" rIns="0" bIns="0" anchor="t">
            <a:normAutofit/>
          </a:bodyPr>
          <a:lstStyle/>
          <a:p>
            <a:pPr marL="342900" indent="-342900" algn="just">
              <a:buFont typeface="Arial,Sans-Serif" panose="020B0604020202020204" pitchFamily="34" charset="0"/>
              <a:buChar char="•"/>
            </a:pPr>
            <a:endParaRPr lang="es-CO" sz="2000">
              <a:cs typeface="Arial"/>
            </a:endParaRPr>
          </a:p>
          <a:p>
            <a:pPr marL="285750" indent="-285750" algn="just">
              <a:buFont typeface="Arial"/>
              <a:buChar char="•"/>
            </a:pPr>
            <a:r>
              <a:rPr lang="es-CO" sz="1800" b="1">
                <a:cs typeface="Arial"/>
              </a:rPr>
              <a:t>Algoritmos de Deep </a:t>
            </a:r>
            <a:r>
              <a:rPr lang="es-CO" sz="1800" b="1" err="1">
                <a:cs typeface="Arial"/>
              </a:rPr>
              <a:t>Learning</a:t>
            </a:r>
            <a:r>
              <a:rPr lang="es-CO" sz="1800" b="1">
                <a:cs typeface="Arial"/>
              </a:rPr>
              <a:t>:</a:t>
            </a:r>
            <a:r>
              <a:rPr lang="es-CO" sz="1800">
                <a:cs typeface="Arial"/>
              </a:rPr>
              <a:t> </a:t>
            </a:r>
            <a:r>
              <a:rPr lang="es-CO" sz="1800">
                <a:ea typeface="+mj-lt"/>
                <a:cs typeface="+mj-lt"/>
              </a:rPr>
              <a:t>Son la evolución de las redes neuronales artificiales que aprovechan el abaratamiento de la tecnología y la mayor capacidad de ejecución, memoria y disco para explotar gran cantidad de datos en enormes redes neuronales interconectarlas en diversas capas que pueden ejecutar en paralelo para realizar cálculos.</a:t>
            </a:r>
            <a:endParaRPr lang="es-CO" sz="1800">
              <a:cs typeface="Arial"/>
            </a:endParaRPr>
          </a:p>
          <a:p>
            <a:pPr marL="285750" indent="-285750" algn="just">
              <a:buFont typeface="Arial"/>
              <a:buChar char="•"/>
            </a:pPr>
            <a:endParaRPr lang="es-CO" sz="1800">
              <a:ea typeface="+mj-lt"/>
              <a:cs typeface="+mj-lt"/>
            </a:endParaRPr>
          </a:p>
          <a:p>
            <a:pPr marL="342900" indent="-342900" algn="just">
              <a:buFont typeface="Arial" panose="020B0604020202020204" pitchFamily="34" charset="0"/>
              <a:buChar char="•"/>
            </a:pPr>
            <a:endParaRPr lang="es-CO" sz="1800" b="1">
              <a:cs typeface="Arial"/>
            </a:endParaRPr>
          </a:p>
          <a:p>
            <a:pPr marL="342900" indent="-342900" algn="just">
              <a:buFont typeface="Arial,Sans-Serif" panose="020B0604020202020204" pitchFamily="34" charset="0"/>
              <a:buChar char="•"/>
            </a:pPr>
            <a:endParaRPr lang="es-CO" sz="2000">
              <a:cs typeface="Arial"/>
            </a:endParaRPr>
          </a:p>
          <a:p>
            <a:pPr marL="571500" indent="-571500" algn="just">
              <a:buFont typeface="Arial" panose="020B0604020202020204" pitchFamily="34" charset="0"/>
              <a:buChar char="•"/>
            </a:pPr>
            <a:endParaRPr lang="es-CO">
              <a:cs typeface="Arial"/>
            </a:endParaRPr>
          </a:p>
          <a:p>
            <a:pPr marL="342900" indent="-342900" algn="just">
              <a:buFont typeface="Arial" panose="020B0604020202020204" pitchFamily="34" charset="0"/>
              <a:buChar char="•"/>
            </a:pPr>
            <a:endParaRPr lang="es-CO" sz="2000" b="1">
              <a:cs typeface="Arial"/>
            </a:endParaRPr>
          </a:p>
          <a:p>
            <a:pPr marL="342900" indent="-342900" algn="just">
              <a:buFont typeface="Arial" panose="020B0604020202020204" pitchFamily="34" charset="0"/>
              <a:buChar char="•"/>
            </a:pPr>
            <a:endParaRPr lang="es-CO" sz="20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5">
            <a:extLst>
              <a:ext uri="{FF2B5EF4-FFF2-40B4-BE49-F238E27FC236}">
                <a16:creationId xmlns:a16="http://schemas.microsoft.com/office/drawing/2014/main" id="{DE244B80-D895-44C3-A739-EA56054E2E1B}"/>
              </a:ext>
            </a:extLst>
          </p:cNvPr>
          <p:cNvPicPr>
            <a:picLocks noChangeAspect="1"/>
          </p:cNvPicPr>
          <p:nvPr/>
        </p:nvPicPr>
        <p:blipFill>
          <a:blip r:embed="rId2"/>
          <a:stretch>
            <a:fillRect/>
          </a:stretch>
        </p:blipFill>
        <p:spPr>
          <a:xfrm>
            <a:off x="4860985" y="2328054"/>
            <a:ext cx="3907766" cy="1953883"/>
          </a:xfrm>
          <a:prstGeom prst="rect">
            <a:avLst/>
          </a:prstGeom>
        </p:spPr>
      </p:pic>
    </p:spTree>
    <p:extLst>
      <p:ext uri="{BB962C8B-B14F-4D97-AF65-F5344CB8AC3E}">
        <p14:creationId xmlns:p14="http://schemas.microsoft.com/office/powerpoint/2010/main" val="200309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417FCA-9592-473C-850E-98A1C438A756}"/>
              </a:ext>
            </a:extLst>
          </p:cNvPr>
          <p:cNvSpPr>
            <a:spLocks noGrp="1"/>
          </p:cNvSpPr>
          <p:nvPr>
            <p:ph type="title"/>
          </p:nvPr>
        </p:nvSpPr>
        <p:spPr/>
        <p:txBody>
          <a:bodyPr/>
          <a:lstStyle/>
          <a:p>
            <a:pPr algn="ctr"/>
            <a:r>
              <a:rPr lang="es-ES"/>
              <a:t>Construcción de app </a:t>
            </a:r>
            <a:r>
              <a:rPr lang="es-ES" dirty="0"/>
              <a:t>ML</a:t>
            </a:r>
            <a:endParaRPr lang="es-ES"/>
          </a:p>
        </p:txBody>
      </p:sp>
      <p:graphicFrame>
        <p:nvGraphicFramePr>
          <p:cNvPr id="4" name="Diagrama 4">
            <a:extLst>
              <a:ext uri="{FF2B5EF4-FFF2-40B4-BE49-F238E27FC236}">
                <a16:creationId xmlns:a16="http://schemas.microsoft.com/office/drawing/2014/main" id="{E2AE1EE6-911A-44C6-9566-2B92B565394E}"/>
              </a:ext>
            </a:extLst>
          </p:cNvPr>
          <p:cNvGraphicFramePr/>
          <p:nvPr>
            <p:extLst>
              <p:ext uri="{D42A27DB-BD31-4B8C-83A1-F6EECF244321}">
                <p14:modId xmlns:p14="http://schemas.microsoft.com/office/powerpoint/2010/main" val="95254874"/>
              </p:ext>
            </p:extLst>
          </p:nvPr>
        </p:nvGraphicFramePr>
        <p:xfrm>
          <a:off x="873425" y="1066440"/>
          <a:ext cx="7397150" cy="3226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528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A22540-B0A5-4022-894C-1B7A696F533E}"/>
              </a:ext>
            </a:extLst>
          </p:cNvPr>
          <p:cNvSpPr>
            <a:spLocks noGrp="1"/>
          </p:cNvSpPr>
          <p:nvPr>
            <p:ph type="title"/>
          </p:nvPr>
        </p:nvSpPr>
        <p:spPr/>
        <p:txBody>
          <a:bodyPr/>
          <a:lstStyle/>
          <a:p>
            <a:pPr algn="ctr"/>
            <a:r>
              <a:rPr lang="es-ES"/>
              <a:t>Colectar datos</a:t>
            </a:r>
          </a:p>
        </p:txBody>
      </p:sp>
      <p:sp>
        <p:nvSpPr>
          <p:cNvPr id="3" name="Marcador de texto 2">
            <a:extLst>
              <a:ext uri="{FF2B5EF4-FFF2-40B4-BE49-F238E27FC236}">
                <a16:creationId xmlns:a16="http://schemas.microsoft.com/office/drawing/2014/main" id="{8B34AA98-6437-403C-898D-AED298F4743A}"/>
              </a:ext>
            </a:extLst>
          </p:cNvPr>
          <p:cNvSpPr>
            <a:spLocks noGrp="1"/>
          </p:cNvSpPr>
          <p:nvPr>
            <p:ph type="body"/>
          </p:nvPr>
        </p:nvSpPr>
        <p:spPr/>
        <p:txBody>
          <a:bodyPr lIns="0" tIns="0" rIns="0" bIns="0" anchor="t">
            <a:normAutofit/>
          </a:bodyPr>
          <a:lstStyle/>
          <a:p>
            <a:pPr marL="0" indent="0" algn="just">
              <a:buNone/>
            </a:pPr>
            <a:r>
              <a:rPr lang="es-ES" dirty="0">
                <a:ea typeface="+mn-lt"/>
                <a:cs typeface="+mn-lt"/>
              </a:rPr>
              <a:t>Dada la problemática que se desea resolver, se debe investigar y obtener datos que se utilizarán como insumo de la aplicación. Importa mucho la calidad y cantidad de </a:t>
            </a:r>
            <a:r>
              <a:rPr lang="es-ES">
                <a:ea typeface="+mn-lt"/>
                <a:cs typeface="+mn-lt"/>
              </a:rPr>
              <a:t>información que se consiga ya que </a:t>
            </a:r>
            <a:r>
              <a:rPr lang="es-ES" b="1" dirty="0">
                <a:ea typeface="+mn-lt"/>
                <a:cs typeface="+mn-lt"/>
              </a:rPr>
              <a:t>impactará directamente en lo bien o mal</a:t>
            </a:r>
            <a:r>
              <a:rPr lang="es-ES" dirty="0">
                <a:ea typeface="+mn-lt"/>
                <a:cs typeface="+mn-lt"/>
              </a:rPr>
              <a:t> que luego </a:t>
            </a:r>
            <a:r>
              <a:rPr lang="es-ES">
                <a:ea typeface="+mn-lt"/>
                <a:cs typeface="+mn-lt"/>
              </a:rPr>
              <a:t>funcione el modelo.</a:t>
            </a:r>
            <a:endParaRPr lang="es-ES"/>
          </a:p>
        </p:txBody>
      </p:sp>
    </p:spTree>
    <p:extLst>
      <p:ext uri="{BB962C8B-B14F-4D97-AF65-F5344CB8AC3E}">
        <p14:creationId xmlns:p14="http://schemas.microsoft.com/office/powerpoint/2010/main" val="2998441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76F8B1-251D-42C5-B85C-3E669F5988AE}"/>
              </a:ext>
            </a:extLst>
          </p:cNvPr>
          <p:cNvSpPr>
            <a:spLocks noGrp="1"/>
          </p:cNvSpPr>
          <p:nvPr>
            <p:ph type="title"/>
          </p:nvPr>
        </p:nvSpPr>
        <p:spPr/>
        <p:txBody>
          <a:bodyPr/>
          <a:lstStyle/>
          <a:p>
            <a:pPr algn="ctr"/>
            <a:r>
              <a:rPr lang="es-ES"/>
              <a:t>Preparar los datos</a:t>
            </a:r>
          </a:p>
        </p:txBody>
      </p:sp>
      <p:sp>
        <p:nvSpPr>
          <p:cNvPr id="3" name="Marcador de texto 2">
            <a:extLst>
              <a:ext uri="{FF2B5EF4-FFF2-40B4-BE49-F238E27FC236}">
                <a16:creationId xmlns:a16="http://schemas.microsoft.com/office/drawing/2014/main" id="{3CAE7F0F-93D6-4781-AC81-08314587CB8D}"/>
              </a:ext>
            </a:extLst>
          </p:cNvPr>
          <p:cNvSpPr>
            <a:spLocks noGrp="1"/>
          </p:cNvSpPr>
          <p:nvPr>
            <p:ph type="body"/>
          </p:nvPr>
        </p:nvSpPr>
        <p:spPr/>
        <p:txBody>
          <a:bodyPr lIns="0" tIns="0" rIns="0" bIns="0" anchor="t">
            <a:normAutofit/>
          </a:bodyPr>
          <a:lstStyle/>
          <a:p>
            <a:pPr marL="0" indent="0">
              <a:buNone/>
            </a:pPr>
            <a:r>
              <a:rPr lang="es-ES" dirty="0">
                <a:ea typeface="+mn-lt"/>
                <a:cs typeface="+mn-lt"/>
              </a:rPr>
              <a:t>Momento para visualizar datos y revisar si hay correlaciones entre las distintas características (features). Habrá que hacer selección de características, pues las que elijamos impactarán directamente en los tiempos de ejecución y en los </a:t>
            </a:r>
            <a:r>
              <a:rPr lang="es-ES">
                <a:ea typeface="+mn-lt"/>
                <a:cs typeface="+mn-lt"/>
              </a:rPr>
              <a:t>resultados.</a:t>
            </a:r>
            <a:endParaRPr lang="es-ES">
              <a:cs typeface="Arial"/>
            </a:endParaRPr>
          </a:p>
        </p:txBody>
      </p:sp>
    </p:spTree>
    <p:extLst>
      <p:ext uri="{BB962C8B-B14F-4D97-AF65-F5344CB8AC3E}">
        <p14:creationId xmlns:p14="http://schemas.microsoft.com/office/powerpoint/2010/main" val="1200036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F5576-B213-424C-993D-D2124CEA59ED}"/>
              </a:ext>
            </a:extLst>
          </p:cNvPr>
          <p:cNvSpPr>
            <a:spLocks noGrp="1"/>
          </p:cNvSpPr>
          <p:nvPr>
            <p:ph type="title"/>
          </p:nvPr>
        </p:nvSpPr>
        <p:spPr/>
        <p:txBody>
          <a:bodyPr/>
          <a:lstStyle/>
          <a:p>
            <a:pPr algn="ctr"/>
            <a:r>
              <a:rPr lang="es-ES"/>
              <a:t>Elegir el modelo</a:t>
            </a:r>
          </a:p>
        </p:txBody>
      </p:sp>
      <p:sp>
        <p:nvSpPr>
          <p:cNvPr id="3" name="Marcador de texto 2">
            <a:extLst>
              <a:ext uri="{FF2B5EF4-FFF2-40B4-BE49-F238E27FC236}">
                <a16:creationId xmlns:a16="http://schemas.microsoft.com/office/drawing/2014/main" id="{A0E9DD16-6AF2-4D07-80F8-D60C115A4173}"/>
              </a:ext>
            </a:extLst>
          </p:cNvPr>
          <p:cNvSpPr>
            <a:spLocks noGrp="1"/>
          </p:cNvSpPr>
          <p:nvPr>
            <p:ph type="body"/>
          </p:nvPr>
        </p:nvSpPr>
        <p:spPr/>
        <p:txBody>
          <a:bodyPr lIns="0" tIns="0" rIns="0" bIns="0" anchor="t">
            <a:normAutofit/>
          </a:bodyPr>
          <a:lstStyle/>
          <a:p>
            <a:pPr marL="0" indent="0" algn="just">
              <a:buNone/>
            </a:pPr>
            <a:r>
              <a:rPr lang="es-ES" dirty="0">
                <a:ea typeface="+mn-lt"/>
                <a:cs typeface="+mn-lt"/>
              </a:rPr>
              <a:t>Existen diversos modelos de acuerdo al objetivo que que se tenga: Hay algoritmos de </a:t>
            </a:r>
            <a:r>
              <a:rPr lang="es-ES">
                <a:ea typeface="+mn-lt"/>
                <a:cs typeface="+mn-lt"/>
              </a:rPr>
              <a:t>clasificación</a:t>
            </a:r>
            <a:r>
              <a:rPr lang="es-ES" dirty="0">
                <a:ea typeface="+mn-lt"/>
                <a:cs typeface="+mn-lt"/>
              </a:rPr>
              <a:t>, </a:t>
            </a:r>
            <a:r>
              <a:rPr lang="es-ES">
                <a:ea typeface="+mn-lt"/>
                <a:cs typeface="+mn-lt"/>
              </a:rPr>
              <a:t>predicción</a:t>
            </a:r>
            <a:r>
              <a:rPr lang="es-ES" dirty="0">
                <a:ea typeface="+mn-lt"/>
                <a:cs typeface="+mn-lt"/>
              </a:rPr>
              <a:t>, </a:t>
            </a:r>
            <a:r>
              <a:rPr lang="es-ES">
                <a:ea typeface="+mn-lt"/>
                <a:cs typeface="+mn-lt"/>
              </a:rPr>
              <a:t>regresión lineal</a:t>
            </a:r>
            <a:r>
              <a:rPr lang="es-ES" dirty="0">
                <a:ea typeface="+mn-lt"/>
                <a:cs typeface="+mn-lt"/>
              </a:rPr>
              <a:t>, clustering, </a:t>
            </a:r>
            <a:r>
              <a:rPr lang="es-ES">
                <a:ea typeface="+mn-lt"/>
                <a:cs typeface="+mn-lt"/>
              </a:rPr>
              <a:t>Deep Learning, bayesiano</a:t>
            </a:r>
            <a:r>
              <a:rPr lang="es-ES" dirty="0">
                <a:ea typeface="+mn-lt"/>
                <a:cs typeface="+mn-lt"/>
              </a:rPr>
              <a:t>, etc y podrá haber variantes si lo que se va a procesar </a:t>
            </a:r>
            <a:r>
              <a:rPr lang="es-ES">
                <a:ea typeface="+mn-lt"/>
                <a:cs typeface="+mn-lt"/>
              </a:rPr>
              <a:t>son imágenes, sonido, texto, valores numéricos.</a:t>
            </a:r>
            <a:endParaRPr lang="es-ES">
              <a:cs typeface="Arial"/>
            </a:endParaRPr>
          </a:p>
        </p:txBody>
      </p:sp>
    </p:spTree>
    <p:extLst>
      <p:ext uri="{BB962C8B-B14F-4D97-AF65-F5344CB8AC3E}">
        <p14:creationId xmlns:p14="http://schemas.microsoft.com/office/powerpoint/2010/main" val="3259413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a 7">
            <a:extLst>
              <a:ext uri="{FF2B5EF4-FFF2-40B4-BE49-F238E27FC236}">
                <a16:creationId xmlns:a16="http://schemas.microsoft.com/office/drawing/2014/main" id="{1448535C-397D-4BD9-9718-08C875AB7CB9}"/>
              </a:ext>
            </a:extLst>
          </p:cNvPr>
          <p:cNvGraphicFramePr>
            <a:graphicFrameLocks noGrp="1"/>
          </p:cNvGraphicFramePr>
          <p:nvPr>
            <p:extLst>
              <p:ext uri="{D42A27DB-BD31-4B8C-83A1-F6EECF244321}">
                <p14:modId xmlns:p14="http://schemas.microsoft.com/office/powerpoint/2010/main" val="1352591869"/>
              </p:ext>
            </p:extLst>
          </p:nvPr>
        </p:nvGraphicFramePr>
        <p:xfrm>
          <a:off x="482600" y="522256"/>
          <a:ext cx="8178800" cy="4098997"/>
        </p:xfrm>
        <a:graphic>
          <a:graphicData uri="http://schemas.openxmlformats.org/drawingml/2006/table">
            <a:tbl>
              <a:tblPr firstRow="1" bandRow="1">
                <a:tableStyleId>{5C22544A-7EE6-4342-B048-85BDC9FD1C3A}</a:tableStyleId>
              </a:tblPr>
              <a:tblGrid>
                <a:gridCol w="3010443">
                  <a:extLst>
                    <a:ext uri="{9D8B030D-6E8A-4147-A177-3AD203B41FA5}">
                      <a16:colId xmlns:a16="http://schemas.microsoft.com/office/drawing/2014/main" val="412920471"/>
                    </a:ext>
                  </a:extLst>
                </a:gridCol>
                <a:gridCol w="5168357">
                  <a:extLst>
                    <a:ext uri="{9D8B030D-6E8A-4147-A177-3AD203B41FA5}">
                      <a16:colId xmlns:a16="http://schemas.microsoft.com/office/drawing/2014/main" val="2562182231"/>
                    </a:ext>
                  </a:extLst>
                </a:gridCol>
              </a:tblGrid>
              <a:tr h="350887">
                <a:tc>
                  <a:txBody>
                    <a:bodyPr/>
                    <a:lstStyle/>
                    <a:p>
                      <a:pPr algn="ctr"/>
                      <a:r>
                        <a:rPr lang="es-ES" sz="1600">
                          <a:solidFill>
                            <a:schemeClr val="tx1"/>
                          </a:solidFill>
                        </a:rPr>
                        <a:t>Modelo</a:t>
                      </a:r>
                    </a:p>
                  </a:txBody>
                  <a:tcPr marL="79747" marR="79747" marT="39873" marB="39873"/>
                </a:tc>
                <a:tc>
                  <a:txBody>
                    <a:bodyPr/>
                    <a:lstStyle/>
                    <a:p>
                      <a:pPr algn="ctr"/>
                      <a:r>
                        <a:rPr lang="es-ES" sz="1600">
                          <a:solidFill>
                            <a:schemeClr val="tx1"/>
                          </a:solidFill>
                        </a:rPr>
                        <a:t>Aplicaciones</a:t>
                      </a:r>
                    </a:p>
                  </a:txBody>
                  <a:tcPr marL="79747" marR="79747" marT="39873" marB="39873"/>
                </a:tc>
                <a:extLst>
                  <a:ext uri="{0D108BD9-81ED-4DB2-BD59-A6C34878D82A}">
                    <a16:rowId xmlns:a16="http://schemas.microsoft.com/office/drawing/2014/main" val="51140409"/>
                  </a:ext>
                </a:extLst>
              </a:tr>
              <a:tr h="350887">
                <a:tc>
                  <a:txBody>
                    <a:bodyPr/>
                    <a:lstStyle/>
                    <a:p>
                      <a:pPr lvl="0" algn="l">
                        <a:lnSpc>
                          <a:spcPct val="100000"/>
                        </a:lnSpc>
                        <a:spcBef>
                          <a:spcPts val="0"/>
                        </a:spcBef>
                        <a:spcAft>
                          <a:spcPts val="0"/>
                        </a:spcAft>
                        <a:buNone/>
                      </a:pPr>
                      <a:r>
                        <a:rPr lang="es-ES" sz="1600" b="0" i="0" u="none" strike="noStrike" noProof="0">
                          <a:latin typeface="Arial"/>
                        </a:rPr>
                        <a:t>Logistic Regression</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Predicción de precios de inmuebles</a:t>
                      </a:r>
                      <a:endParaRPr lang="es-ES" sz="1600"/>
                    </a:p>
                  </a:txBody>
                  <a:tcPr marL="79747" marR="79747" marT="39873" marB="39873"/>
                </a:tc>
                <a:extLst>
                  <a:ext uri="{0D108BD9-81ED-4DB2-BD59-A6C34878D82A}">
                    <a16:rowId xmlns:a16="http://schemas.microsoft.com/office/drawing/2014/main" val="3234068084"/>
                  </a:ext>
                </a:extLst>
              </a:tr>
              <a:tr h="350887">
                <a:tc>
                  <a:txBody>
                    <a:bodyPr/>
                    <a:lstStyle/>
                    <a:p>
                      <a:pPr lvl="0" algn="l">
                        <a:lnSpc>
                          <a:spcPct val="100000"/>
                        </a:lnSpc>
                        <a:spcBef>
                          <a:spcPts val="0"/>
                        </a:spcBef>
                        <a:spcAft>
                          <a:spcPts val="0"/>
                        </a:spcAft>
                        <a:buNone/>
                      </a:pPr>
                      <a:r>
                        <a:rPr lang="es-ES" sz="1600" b="0" i="0" u="none" strike="noStrike" noProof="0">
                          <a:latin typeface="Arial"/>
                        </a:rPr>
                        <a:t>Fully connected networks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Clasificación</a:t>
                      </a:r>
                      <a:endParaRPr lang="es-ES" sz="1600"/>
                    </a:p>
                  </a:txBody>
                  <a:tcPr marL="79747" marR="79747" marT="39873" marB="39873"/>
                </a:tc>
                <a:extLst>
                  <a:ext uri="{0D108BD9-81ED-4DB2-BD59-A6C34878D82A}">
                    <a16:rowId xmlns:a16="http://schemas.microsoft.com/office/drawing/2014/main" val="4137886979"/>
                  </a:ext>
                </a:extLst>
              </a:tr>
              <a:tr h="590127">
                <a:tc>
                  <a:txBody>
                    <a:bodyPr/>
                    <a:lstStyle/>
                    <a:p>
                      <a:pPr lvl="0" algn="l">
                        <a:lnSpc>
                          <a:spcPct val="100000"/>
                        </a:lnSpc>
                        <a:spcBef>
                          <a:spcPts val="0"/>
                        </a:spcBef>
                        <a:spcAft>
                          <a:spcPts val="0"/>
                        </a:spcAft>
                        <a:buNone/>
                      </a:pPr>
                      <a:r>
                        <a:rPr lang="es-ES" sz="1600" b="0" i="0" u="none" strike="noStrike" noProof="0">
                          <a:latin typeface="Arial"/>
                        </a:rPr>
                        <a:t>Convolutional Neural Networks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Procesamiento de imágenes para encontrar patrones específicos en fotos</a:t>
                      </a:r>
                      <a:endParaRPr lang="es-ES" sz="1600"/>
                    </a:p>
                  </a:txBody>
                  <a:tcPr marL="79747" marR="79747" marT="39873" marB="39873"/>
                </a:tc>
                <a:extLst>
                  <a:ext uri="{0D108BD9-81ED-4DB2-BD59-A6C34878D82A}">
                    <a16:rowId xmlns:a16="http://schemas.microsoft.com/office/drawing/2014/main" val="117245091"/>
                  </a:ext>
                </a:extLst>
              </a:tr>
              <a:tr h="350887">
                <a:tc>
                  <a:txBody>
                    <a:bodyPr/>
                    <a:lstStyle/>
                    <a:p>
                      <a:pPr lvl="0" algn="l">
                        <a:lnSpc>
                          <a:spcPct val="100000"/>
                        </a:lnSpc>
                        <a:spcBef>
                          <a:spcPts val="0"/>
                        </a:spcBef>
                        <a:spcAft>
                          <a:spcPts val="0"/>
                        </a:spcAft>
                        <a:buNone/>
                      </a:pPr>
                      <a:r>
                        <a:rPr lang="es-ES" sz="1600" b="0" i="0" u="none" strike="noStrike" noProof="0">
                          <a:latin typeface="Arial"/>
                        </a:rPr>
                        <a:t>Recurrent Neural Networks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Reconocimiento de Voz</a:t>
                      </a:r>
                      <a:endParaRPr lang="es-ES" sz="1600"/>
                    </a:p>
                  </a:txBody>
                  <a:tcPr marL="79747" marR="79747" marT="39873" marB="39873"/>
                </a:tc>
                <a:extLst>
                  <a:ext uri="{0D108BD9-81ED-4DB2-BD59-A6C34878D82A}">
                    <a16:rowId xmlns:a16="http://schemas.microsoft.com/office/drawing/2014/main" val="1183623479"/>
                  </a:ext>
                </a:extLst>
              </a:tr>
              <a:tr h="350887">
                <a:tc>
                  <a:txBody>
                    <a:bodyPr/>
                    <a:lstStyle/>
                    <a:p>
                      <a:pPr lvl="0" algn="l">
                        <a:lnSpc>
                          <a:spcPct val="100000"/>
                        </a:lnSpc>
                        <a:spcBef>
                          <a:spcPts val="0"/>
                        </a:spcBef>
                        <a:spcAft>
                          <a:spcPts val="0"/>
                        </a:spcAft>
                        <a:buNone/>
                      </a:pPr>
                      <a:r>
                        <a:rPr lang="es-ES" sz="1600" b="0" i="0" u="none" strike="noStrike" noProof="0">
                          <a:latin typeface="Arial"/>
                        </a:rPr>
                        <a:t>Random Forest</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Detección de Fraude</a:t>
                      </a:r>
                      <a:endParaRPr lang="es-ES" sz="1600"/>
                    </a:p>
                  </a:txBody>
                  <a:tcPr marL="79747" marR="79747" marT="39873" marB="39873"/>
                </a:tc>
                <a:extLst>
                  <a:ext uri="{0D108BD9-81ED-4DB2-BD59-A6C34878D82A}">
                    <a16:rowId xmlns:a16="http://schemas.microsoft.com/office/drawing/2014/main" val="368180391"/>
                  </a:ext>
                </a:extLst>
              </a:tr>
              <a:tr h="350887">
                <a:tc>
                  <a:txBody>
                    <a:bodyPr/>
                    <a:lstStyle/>
                    <a:p>
                      <a:pPr lvl="0" algn="l">
                        <a:lnSpc>
                          <a:spcPct val="100000"/>
                        </a:lnSpc>
                        <a:spcBef>
                          <a:spcPts val="0"/>
                        </a:spcBef>
                        <a:spcAft>
                          <a:spcPts val="0"/>
                        </a:spcAft>
                        <a:buNone/>
                      </a:pPr>
                      <a:r>
                        <a:rPr lang="es-ES" sz="1600" b="0" i="0" u="none" strike="noStrike" noProof="0">
                          <a:latin typeface="Arial"/>
                        </a:rPr>
                        <a:t>Reinforcement Learning</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Enseñarle a la máquina a jugar videojuegos y vencer!</a:t>
                      </a:r>
                      <a:endParaRPr lang="es-ES" sz="1600"/>
                    </a:p>
                  </a:txBody>
                  <a:tcPr marL="79747" marR="79747" marT="39873" marB="39873"/>
                </a:tc>
                <a:extLst>
                  <a:ext uri="{0D108BD9-81ED-4DB2-BD59-A6C34878D82A}">
                    <a16:rowId xmlns:a16="http://schemas.microsoft.com/office/drawing/2014/main" val="1604351039"/>
                  </a:ext>
                </a:extLst>
              </a:tr>
              <a:tr h="350887">
                <a:tc>
                  <a:txBody>
                    <a:bodyPr/>
                    <a:lstStyle/>
                    <a:p>
                      <a:pPr lvl="0" algn="l">
                        <a:lnSpc>
                          <a:spcPct val="100000"/>
                        </a:lnSpc>
                        <a:spcBef>
                          <a:spcPts val="0"/>
                        </a:spcBef>
                        <a:spcAft>
                          <a:spcPts val="0"/>
                        </a:spcAft>
                        <a:buNone/>
                      </a:pPr>
                      <a:r>
                        <a:rPr lang="es-ES" sz="1600" b="0" i="0" u="none" strike="noStrike" noProof="0">
                          <a:latin typeface="Arial"/>
                        </a:rPr>
                        <a:t>Generative Models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Creación de imágenes</a:t>
                      </a:r>
                      <a:endParaRPr lang="es-ES" sz="1600"/>
                    </a:p>
                  </a:txBody>
                  <a:tcPr marL="79747" marR="79747" marT="39873" marB="39873"/>
                </a:tc>
                <a:extLst>
                  <a:ext uri="{0D108BD9-81ED-4DB2-BD59-A6C34878D82A}">
                    <a16:rowId xmlns:a16="http://schemas.microsoft.com/office/drawing/2014/main" val="986770388"/>
                  </a:ext>
                </a:extLst>
              </a:tr>
              <a:tr h="350887">
                <a:tc>
                  <a:txBody>
                    <a:bodyPr/>
                    <a:lstStyle/>
                    <a:p>
                      <a:pPr lvl="0" algn="l">
                        <a:lnSpc>
                          <a:spcPct val="100000"/>
                        </a:lnSpc>
                        <a:spcBef>
                          <a:spcPts val="0"/>
                        </a:spcBef>
                        <a:spcAft>
                          <a:spcPts val="0"/>
                        </a:spcAft>
                        <a:buNone/>
                      </a:pPr>
                      <a:r>
                        <a:rPr lang="es-ES" sz="1600" b="0" i="0" u="none" strike="noStrike" noProof="0">
                          <a:latin typeface="Arial"/>
                        </a:rPr>
                        <a:t>K-means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Crear Clusters a partir de datos sin etiquetar.</a:t>
                      </a:r>
                    </a:p>
                  </a:txBody>
                  <a:tcPr marL="79747" marR="79747" marT="39873" marB="39873"/>
                </a:tc>
                <a:extLst>
                  <a:ext uri="{0D108BD9-81ED-4DB2-BD59-A6C34878D82A}">
                    <a16:rowId xmlns:a16="http://schemas.microsoft.com/office/drawing/2014/main" val="3771475568"/>
                  </a:ext>
                </a:extLst>
              </a:tr>
              <a:tr h="350887">
                <a:tc>
                  <a:txBody>
                    <a:bodyPr/>
                    <a:lstStyle/>
                    <a:p>
                      <a:pPr lvl="0" algn="l">
                        <a:lnSpc>
                          <a:spcPct val="100000"/>
                        </a:lnSpc>
                        <a:spcBef>
                          <a:spcPts val="0"/>
                        </a:spcBef>
                        <a:spcAft>
                          <a:spcPts val="0"/>
                        </a:spcAft>
                        <a:buNone/>
                      </a:pPr>
                      <a:r>
                        <a:rPr lang="es-ES" sz="1600" b="0" i="0" u="none" strike="noStrike" noProof="0">
                          <a:latin typeface="Arial"/>
                        </a:rPr>
                        <a:t>k-Nearest Neighbors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Motores de recomendación (por similitud/cercanía)</a:t>
                      </a:r>
                      <a:endParaRPr lang="es-ES" sz="1600"/>
                    </a:p>
                  </a:txBody>
                  <a:tcPr marL="79747" marR="79747" marT="39873" marB="39873"/>
                </a:tc>
                <a:extLst>
                  <a:ext uri="{0D108BD9-81ED-4DB2-BD59-A6C34878D82A}">
                    <a16:rowId xmlns:a16="http://schemas.microsoft.com/office/drawing/2014/main" val="1387669486"/>
                  </a:ext>
                </a:extLst>
              </a:tr>
              <a:tr h="350887">
                <a:tc>
                  <a:txBody>
                    <a:bodyPr/>
                    <a:lstStyle/>
                    <a:p>
                      <a:pPr lvl="0" algn="l">
                        <a:lnSpc>
                          <a:spcPct val="100000"/>
                        </a:lnSpc>
                        <a:spcBef>
                          <a:spcPts val="0"/>
                        </a:spcBef>
                        <a:spcAft>
                          <a:spcPts val="0"/>
                        </a:spcAft>
                        <a:buNone/>
                      </a:pPr>
                      <a:r>
                        <a:rPr lang="es-ES" sz="1600" b="0" i="0" u="none" strike="noStrike" noProof="0">
                          <a:latin typeface="Arial"/>
                        </a:rPr>
                        <a:t>Bayesian Clasifiers</a:t>
                      </a:r>
                      <a:endParaRPr lang="es-ES" sz="1600"/>
                    </a:p>
                  </a:txBody>
                  <a:tcPr marL="79747" marR="79747" marT="39873" marB="39873"/>
                </a:tc>
                <a:tc>
                  <a:txBody>
                    <a:bodyPr/>
                    <a:lstStyle/>
                    <a:p>
                      <a:pPr lvl="0" algn="l">
                        <a:lnSpc>
                          <a:spcPct val="100000"/>
                        </a:lnSpc>
                        <a:spcBef>
                          <a:spcPts val="0"/>
                        </a:spcBef>
                        <a:spcAft>
                          <a:spcPts val="0"/>
                        </a:spcAft>
                        <a:buNone/>
                      </a:pPr>
                      <a:r>
                        <a:rPr lang="es-ES" sz="1600" b="0" i="0" u="none" strike="noStrike" noProof="0">
                          <a:latin typeface="Arial"/>
                        </a:rPr>
                        <a:t>Clasificación de emails: Spam o no</a:t>
                      </a:r>
                      <a:endParaRPr lang="es-ES" sz="1600"/>
                    </a:p>
                  </a:txBody>
                  <a:tcPr marL="79747" marR="79747" marT="39873" marB="39873"/>
                </a:tc>
                <a:extLst>
                  <a:ext uri="{0D108BD9-81ED-4DB2-BD59-A6C34878D82A}">
                    <a16:rowId xmlns:a16="http://schemas.microsoft.com/office/drawing/2014/main" val="2060097738"/>
                  </a:ext>
                </a:extLst>
              </a:tr>
            </a:tbl>
          </a:graphicData>
        </a:graphic>
      </p:graphicFrame>
    </p:spTree>
    <p:extLst>
      <p:ext uri="{BB962C8B-B14F-4D97-AF65-F5344CB8AC3E}">
        <p14:creationId xmlns:p14="http://schemas.microsoft.com/office/powerpoint/2010/main" val="190062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b="1"/>
              <a:t>Machine </a:t>
            </a:r>
            <a:r>
              <a:rPr lang="es-ES" b="1" err="1"/>
              <a:t>Learning</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681628" y="1400631"/>
            <a:ext cx="7886520" cy="2426974"/>
          </a:xfrm>
        </p:spPr>
        <p:txBody>
          <a:bodyPr lIns="0" tIns="0" rIns="0" bIns="0" anchor="t">
            <a:normAutofit/>
          </a:bodyPr>
          <a:lstStyle/>
          <a:p>
            <a:pPr marL="0" indent="0">
              <a:buNone/>
            </a:pPr>
            <a:r>
              <a:rPr lang="es-ES"/>
              <a:t>Integrantes:</a:t>
            </a:r>
          </a:p>
          <a:p>
            <a:r>
              <a:rPr lang="es-ES" sz="2400"/>
              <a:t>Andrés Felipe Erazo R.</a:t>
            </a:r>
          </a:p>
          <a:p>
            <a:r>
              <a:rPr lang="es-ES" sz="2400" err="1"/>
              <a:t>Gersaín</a:t>
            </a:r>
            <a:r>
              <a:rPr lang="es-ES" sz="2400"/>
              <a:t> David Castañeda M.</a:t>
            </a:r>
          </a:p>
          <a:p>
            <a:r>
              <a:rPr lang="es-ES" sz="2400" err="1"/>
              <a:t>Duván</a:t>
            </a:r>
            <a:r>
              <a:rPr lang="es-ES" sz="2400"/>
              <a:t> A. Corrales M.</a:t>
            </a:r>
          </a:p>
          <a:p>
            <a:r>
              <a:rPr lang="es-ES" sz="2400"/>
              <a:t>Martín Julián Osorio M.</a:t>
            </a:r>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028" name="Picture 4" descr="https://www.roadshow.com.ar/wp-content/uploads/machine-learning-espana-702x3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4206" y="1400631"/>
            <a:ext cx="3091542" cy="2637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807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E57D6-6243-40D9-A5BF-BD2B15A5C21D}"/>
              </a:ext>
            </a:extLst>
          </p:cNvPr>
          <p:cNvSpPr>
            <a:spLocks noGrp="1"/>
          </p:cNvSpPr>
          <p:nvPr>
            <p:ph type="title"/>
          </p:nvPr>
        </p:nvSpPr>
        <p:spPr/>
        <p:txBody>
          <a:bodyPr/>
          <a:lstStyle/>
          <a:p>
            <a:pPr algn="ctr"/>
            <a:r>
              <a:rPr lang="es-ES"/>
              <a:t>Entrenar la máquina</a:t>
            </a:r>
          </a:p>
        </p:txBody>
      </p:sp>
      <p:sp>
        <p:nvSpPr>
          <p:cNvPr id="3" name="Marcador de texto 2">
            <a:extLst>
              <a:ext uri="{FF2B5EF4-FFF2-40B4-BE49-F238E27FC236}">
                <a16:creationId xmlns:a16="http://schemas.microsoft.com/office/drawing/2014/main" id="{6C22D016-8C6B-49C2-9CE3-C0EF4E843CF4}"/>
              </a:ext>
            </a:extLst>
          </p:cNvPr>
          <p:cNvSpPr>
            <a:spLocks noGrp="1"/>
          </p:cNvSpPr>
          <p:nvPr>
            <p:ph type="body"/>
          </p:nvPr>
        </p:nvSpPr>
        <p:spPr>
          <a:xfrm>
            <a:off x="628560" y="1228901"/>
            <a:ext cx="7886520" cy="3263040"/>
          </a:xfrm>
        </p:spPr>
        <p:txBody>
          <a:bodyPr lIns="0" tIns="0" rIns="0" bIns="0" anchor="t">
            <a:normAutofit/>
          </a:bodyPr>
          <a:lstStyle/>
          <a:p>
            <a:pPr marL="0" indent="0" algn="just">
              <a:buNone/>
            </a:pPr>
            <a:r>
              <a:rPr lang="es-ES" dirty="0">
                <a:ea typeface="+mn-lt"/>
                <a:cs typeface="+mn-lt"/>
              </a:rPr>
              <a:t>Con un set de datos de entrenamiento se ejecuta </a:t>
            </a:r>
            <a:r>
              <a:rPr lang="es-ES">
                <a:ea typeface="+mn-lt"/>
                <a:cs typeface="+mn-lt"/>
              </a:rPr>
              <a:t>la máquina, incrementalmente se deben ver mejoras (para la </a:t>
            </a:r>
            <a:r>
              <a:rPr lang="es-ES" dirty="0">
                <a:ea typeface="+mn-lt"/>
                <a:cs typeface="+mn-lt"/>
              </a:rPr>
              <a:t>predicción). Los valores que multiplican o afectan a las relaciones entre las entradas y las salidas, se irán ajustando automáticamente por el algoritmo seleccionado cuanto más se entrena. Revisar los resultados obtenidos y corregir.</a:t>
            </a:r>
            <a:endParaRPr lang="es-ES" dirty="0"/>
          </a:p>
        </p:txBody>
      </p:sp>
    </p:spTree>
    <p:extLst>
      <p:ext uri="{BB962C8B-B14F-4D97-AF65-F5344CB8AC3E}">
        <p14:creationId xmlns:p14="http://schemas.microsoft.com/office/powerpoint/2010/main" val="1332217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BB8036-77DD-4C01-A019-7F3AB67CB7BB}"/>
              </a:ext>
            </a:extLst>
          </p:cNvPr>
          <p:cNvSpPr>
            <a:spLocks noGrp="1"/>
          </p:cNvSpPr>
          <p:nvPr>
            <p:ph type="title"/>
          </p:nvPr>
        </p:nvSpPr>
        <p:spPr/>
        <p:txBody>
          <a:bodyPr/>
          <a:lstStyle/>
          <a:p>
            <a:pPr algn="ctr"/>
            <a:r>
              <a:rPr lang="es-ES"/>
              <a:t>Evaluación</a:t>
            </a:r>
          </a:p>
        </p:txBody>
      </p:sp>
      <p:sp>
        <p:nvSpPr>
          <p:cNvPr id="3" name="Marcador de texto 2">
            <a:extLst>
              <a:ext uri="{FF2B5EF4-FFF2-40B4-BE49-F238E27FC236}">
                <a16:creationId xmlns:a16="http://schemas.microsoft.com/office/drawing/2014/main" id="{C5ECF35F-A723-450C-8393-9FF9B12F5225}"/>
              </a:ext>
            </a:extLst>
          </p:cNvPr>
          <p:cNvSpPr>
            <a:spLocks noGrp="1"/>
          </p:cNvSpPr>
          <p:nvPr>
            <p:ph type="body"/>
          </p:nvPr>
        </p:nvSpPr>
        <p:spPr/>
        <p:txBody>
          <a:bodyPr lIns="0" tIns="0" rIns="0" bIns="0" anchor="t">
            <a:normAutofit/>
          </a:bodyPr>
          <a:lstStyle/>
          <a:p>
            <a:pPr marL="0" indent="0" algn="just">
              <a:buNone/>
            </a:pPr>
            <a:r>
              <a:rPr lang="es-ES" dirty="0">
                <a:ea typeface="+mn-lt"/>
                <a:cs typeface="+mn-lt"/>
              </a:rPr>
              <a:t>Comprobar la máquina creada contra un set de datos de Evaluación que contiene entradas que el modelo desconoce y verificar la precisión del </a:t>
            </a:r>
            <a:r>
              <a:rPr lang="es-ES">
                <a:ea typeface="+mn-lt"/>
                <a:cs typeface="+mn-lt"/>
              </a:rPr>
              <a:t>modelo ya entrenado. Si la precisión es de un 90% o más se determina una buena confianza en los resultados que otorga el modelo.</a:t>
            </a:r>
            <a:endParaRPr lang="es-ES"/>
          </a:p>
        </p:txBody>
      </p:sp>
    </p:spTree>
    <p:extLst>
      <p:ext uri="{BB962C8B-B14F-4D97-AF65-F5344CB8AC3E}">
        <p14:creationId xmlns:p14="http://schemas.microsoft.com/office/powerpoint/2010/main" val="68163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FE95E2-C4A8-4B23-8287-28E83664A37E}"/>
              </a:ext>
            </a:extLst>
          </p:cNvPr>
          <p:cNvSpPr>
            <a:spLocks noGrp="1"/>
          </p:cNvSpPr>
          <p:nvPr>
            <p:ph type="title"/>
          </p:nvPr>
        </p:nvSpPr>
        <p:spPr/>
        <p:txBody>
          <a:bodyPr/>
          <a:lstStyle/>
          <a:p>
            <a:pPr algn="ctr"/>
            <a:r>
              <a:rPr lang="es-ES"/>
              <a:t>Configuración de parametros</a:t>
            </a:r>
          </a:p>
        </p:txBody>
      </p:sp>
      <p:sp>
        <p:nvSpPr>
          <p:cNvPr id="3" name="Marcador de texto 2">
            <a:extLst>
              <a:ext uri="{FF2B5EF4-FFF2-40B4-BE49-F238E27FC236}">
                <a16:creationId xmlns:a16="http://schemas.microsoft.com/office/drawing/2014/main" id="{4FAAA60E-0FBD-4CAE-BA44-C27670161BFA}"/>
              </a:ext>
            </a:extLst>
          </p:cNvPr>
          <p:cNvSpPr>
            <a:spLocks noGrp="1"/>
          </p:cNvSpPr>
          <p:nvPr>
            <p:ph type="body"/>
          </p:nvPr>
        </p:nvSpPr>
        <p:spPr>
          <a:xfrm>
            <a:off x="628560" y="1239684"/>
            <a:ext cx="7886520" cy="3263040"/>
          </a:xfrm>
        </p:spPr>
        <p:txBody>
          <a:bodyPr lIns="0" tIns="0" rIns="0" bIns="0" anchor="t">
            <a:normAutofit/>
          </a:bodyPr>
          <a:lstStyle/>
          <a:p>
            <a:pPr marL="0" indent="0">
              <a:buNone/>
            </a:pPr>
            <a:r>
              <a:rPr lang="es-ES" dirty="0">
                <a:ea typeface="+mn-lt"/>
                <a:cs typeface="+mn-lt"/>
              </a:rPr>
              <a:t>Si durante la evaluación no se obtuvieron buenas predicciones y nuestra precisión no es la mínima deseada es posible que hayan problemas de </a:t>
            </a:r>
            <a:r>
              <a:rPr lang="es-ES">
                <a:ea typeface="+mn-lt"/>
                <a:cs typeface="+mn-lt"/>
              </a:rPr>
              <a:t>overfitting ó underfitting y se retornará al paso de </a:t>
            </a:r>
            <a:r>
              <a:rPr lang="es-ES" dirty="0">
                <a:ea typeface="+mn-lt"/>
                <a:cs typeface="+mn-lt"/>
              </a:rPr>
              <a:t>entrenamiento (4) haciendo antes una nueva configuración de parámetros del modelo. Por ejemplo incrementar la cantidad de iteraciones de los datos de entrenamiento.</a:t>
            </a:r>
          </a:p>
        </p:txBody>
      </p:sp>
    </p:spTree>
    <p:extLst>
      <p:ext uri="{BB962C8B-B14F-4D97-AF65-F5344CB8AC3E}">
        <p14:creationId xmlns:p14="http://schemas.microsoft.com/office/powerpoint/2010/main" val="1916189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439D3-0541-42DA-9B17-8D4B48C57CC4}"/>
              </a:ext>
            </a:extLst>
          </p:cNvPr>
          <p:cNvSpPr>
            <a:spLocks noGrp="1"/>
          </p:cNvSpPr>
          <p:nvPr>
            <p:ph type="title"/>
          </p:nvPr>
        </p:nvSpPr>
        <p:spPr/>
        <p:txBody>
          <a:bodyPr/>
          <a:lstStyle/>
          <a:p>
            <a:pPr algn="ctr"/>
            <a:r>
              <a:rPr lang="es-ES"/>
              <a:t>Predicción o inferencia</a:t>
            </a:r>
          </a:p>
        </p:txBody>
      </p:sp>
      <p:sp>
        <p:nvSpPr>
          <p:cNvPr id="3" name="Marcador de texto 2">
            <a:extLst>
              <a:ext uri="{FF2B5EF4-FFF2-40B4-BE49-F238E27FC236}">
                <a16:creationId xmlns:a16="http://schemas.microsoft.com/office/drawing/2014/main" id="{9FCE27B6-AA34-44E8-B523-6BB4871EB9A4}"/>
              </a:ext>
            </a:extLst>
          </p:cNvPr>
          <p:cNvSpPr>
            <a:spLocks noGrp="1"/>
          </p:cNvSpPr>
          <p:nvPr>
            <p:ph type="body"/>
          </p:nvPr>
        </p:nvSpPr>
        <p:spPr/>
        <p:txBody>
          <a:bodyPr lIns="0" tIns="0" rIns="0" bIns="0" anchor="t">
            <a:normAutofit/>
          </a:bodyPr>
          <a:lstStyle/>
          <a:p>
            <a:pPr marL="0" indent="0" algn="just">
              <a:buNone/>
            </a:pPr>
            <a:r>
              <a:rPr lang="es-ES" dirty="0"/>
              <a:t>Desplegar la máquina en ambiente productivo donde recibirá datos nuevos que no han sido </a:t>
            </a:r>
            <a:r>
              <a:rPr lang="es-ES"/>
              <a:t>probados y se obtendrán salidas, dentro del rango esperado de confiabilidad.</a:t>
            </a:r>
            <a:endParaRPr lang="es-ES" dirty="0"/>
          </a:p>
        </p:txBody>
      </p:sp>
    </p:spTree>
    <p:extLst>
      <p:ext uri="{BB962C8B-B14F-4D97-AF65-F5344CB8AC3E}">
        <p14:creationId xmlns:p14="http://schemas.microsoft.com/office/powerpoint/2010/main" val="3951906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dirty="0"/>
              <a:t>Azure </a:t>
            </a:r>
            <a:r>
              <a:rPr lang="es-ES">
                <a:cs typeface="Arial"/>
              </a:rPr>
              <a:t>Machine </a:t>
            </a:r>
            <a:r>
              <a:rPr lang="es-ES"/>
              <a:t>Services</a:t>
            </a: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628560" y="1369080"/>
            <a:ext cx="3589606" cy="2756239"/>
          </a:xfrm>
        </p:spPr>
        <p:txBody>
          <a:bodyPr lIns="0" tIns="0" rIns="0" bIns="0" anchor="t">
            <a:normAutofit/>
          </a:bodyPr>
          <a:lstStyle/>
          <a:p>
            <a:pPr marL="0" indent="0" algn="just">
              <a:buNone/>
            </a:pPr>
            <a:r>
              <a:rPr lang="es-ES" sz="2000" dirty="0">
                <a:ea typeface="+mn-lt"/>
                <a:cs typeface="+mn-lt"/>
              </a:rPr>
              <a:t>Azure Machine Learning Studio, permite a los desarrolladores crear, entrenar e implementar modelos de </a:t>
            </a:r>
            <a:r>
              <a:rPr lang="es-ES" sz="2000">
                <a:ea typeface="+mn-lt"/>
                <a:cs typeface="+mn-lt"/>
              </a:rPr>
              <a:t>Machine Learning. </a:t>
            </a:r>
            <a:endParaRPr lang="es-ES" sz="2000" dirty="0">
              <a:ea typeface="+mn-lt"/>
              <a:cs typeface="+mn-lt"/>
            </a:endParaRPr>
          </a:p>
          <a:p>
            <a:pPr marL="0" indent="0" algn="just">
              <a:buNone/>
            </a:pPr>
            <a:r>
              <a:rPr lang="es-ES" sz="2000">
                <a:ea typeface="+mn-lt"/>
                <a:cs typeface="+mn-lt"/>
              </a:rPr>
              <a:t>Fomenta la colaboración en los equipos de desarrollo con una metodología MLOps (DevOps para Machine Learning).</a:t>
            </a:r>
            <a:endParaRPr lang="es-ES"/>
          </a:p>
          <a:p>
            <a:pPr marL="0" indent="0" algn="just">
              <a:buNone/>
            </a:pPr>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4572872" y="2362001"/>
            <a:ext cx="4398335" cy="1599412"/>
          </a:xfrm>
        </p:spPr>
        <p:txBody>
          <a:bodyPr lIns="0" tIns="0" rIns="0" bIns="0" anchor="t">
            <a:normAutofit fontScale="92500" lnSpcReduction="10000"/>
          </a:bodyPr>
          <a:lstStyle/>
          <a:p>
            <a:pPr marL="0" indent="0">
              <a:buNone/>
            </a:pPr>
            <a:r>
              <a:rPr lang="es-ES" sz="2000" b="1">
                <a:ea typeface="+mn-lt"/>
                <a:cs typeface="+mn-lt"/>
              </a:rPr>
              <a:t>Herramientas de IA de código abierto:</a:t>
            </a:r>
            <a:r>
              <a:rPr lang="es-ES" sz="2000" dirty="0">
                <a:ea typeface="+mn-lt"/>
                <a:cs typeface="+mn-lt"/>
              </a:rPr>
              <a:t> </a:t>
            </a:r>
            <a:endParaRPr lang="es-ES">
              <a:ea typeface="+mn-lt"/>
              <a:cs typeface="+mn-lt"/>
            </a:endParaRPr>
          </a:p>
          <a:p>
            <a:pPr marL="342900" indent="-342900"/>
            <a:r>
              <a:rPr lang="es-ES" sz="2200">
                <a:ea typeface="+mn-lt"/>
                <a:cs typeface="+mn-lt"/>
              </a:rPr>
              <a:t>The Computational Network Toolkit (CNTK) </a:t>
            </a:r>
          </a:p>
          <a:p>
            <a:pPr marL="342900" indent="-342900"/>
            <a:r>
              <a:rPr lang="es-ES" sz="2200">
                <a:ea typeface="+mn-lt"/>
                <a:cs typeface="+mn-lt"/>
              </a:rPr>
              <a:t>The Distributed Machine Learning Toolkit (DMTK).</a:t>
            </a:r>
          </a:p>
        </p:txBody>
      </p:sp>
      <p:pic>
        <p:nvPicPr>
          <p:cNvPr id="11" name="Imagen 11" descr="Imagen que contiene dibujo&#10;&#10;Descripción generada con confianza muy alta">
            <a:extLst>
              <a:ext uri="{FF2B5EF4-FFF2-40B4-BE49-F238E27FC236}">
                <a16:creationId xmlns:a16="http://schemas.microsoft.com/office/drawing/2014/main" id="{98B92A63-A680-41D8-9413-4577AAADABCF}"/>
              </a:ext>
            </a:extLst>
          </p:cNvPr>
          <p:cNvPicPr>
            <a:picLocks noChangeAspect="1"/>
          </p:cNvPicPr>
          <p:nvPr/>
        </p:nvPicPr>
        <p:blipFill>
          <a:blip r:embed="rId2"/>
          <a:stretch>
            <a:fillRect/>
          </a:stretch>
        </p:blipFill>
        <p:spPr>
          <a:xfrm>
            <a:off x="4785504" y="725833"/>
            <a:ext cx="3616624" cy="1912633"/>
          </a:xfrm>
          <a:prstGeom prst="rect">
            <a:avLst/>
          </a:prstGeom>
        </p:spPr>
      </p:pic>
    </p:spTree>
    <p:extLst>
      <p:ext uri="{BB962C8B-B14F-4D97-AF65-F5344CB8AC3E}">
        <p14:creationId xmlns:p14="http://schemas.microsoft.com/office/powerpoint/2010/main" val="621066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t>IBM Watson</a:t>
            </a:r>
            <a:endParaRPr lang="es-ES" dirty="0"/>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4877070" y="1325947"/>
            <a:ext cx="3589606" cy="1667155"/>
          </a:xfrm>
        </p:spPr>
        <p:txBody>
          <a:bodyPr lIns="0" tIns="0" rIns="0" bIns="0" anchor="t">
            <a:normAutofit/>
          </a:bodyPr>
          <a:lstStyle/>
          <a:p>
            <a:pPr algn="just"/>
            <a:r>
              <a:rPr lang="es-ES" sz="2000">
                <a:ea typeface="+mj-lt"/>
                <a:cs typeface="+mj-lt"/>
              </a:rPr>
              <a:t>Permite llevar herramientas y aplicaciones de IA a los datos donde ya sea que residan en en IBM Cloud, AWS, Azure, Google o en su propia plataforma de nube privada.</a:t>
            </a:r>
            <a:endParaRPr lang="es-ES"/>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356712" y="2739407"/>
            <a:ext cx="4398335" cy="1383751"/>
          </a:xfrm>
        </p:spPr>
        <p:txBody>
          <a:bodyPr lIns="0" tIns="0" rIns="0" bIns="0" anchor="t">
            <a:normAutofit/>
          </a:bodyPr>
          <a:lstStyle/>
          <a:p>
            <a:r>
              <a:rPr lang="es-ES" sz="1900">
                <a:cs typeface="Arial"/>
              </a:rPr>
              <a:t>Disponible como un conjunto de API abiertas que dan acceso a códigos de muestra, kits de inicio y pueden construir motores de búsqueda cognitivos y agentes virtuales.</a:t>
            </a:r>
            <a:endParaRPr lang="es-ES"/>
          </a:p>
        </p:txBody>
      </p:sp>
      <p:pic>
        <p:nvPicPr>
          <p:cNvPr id="4" name="Imagen 4" descr="Imagen que contiene dibujo&#10;&#10;Descripción generada con confianza muy alta">
            <a:extLst>
              <a:ext uri="{FF2B5EF4-FFF2-40B4-BE49-F238E27FC236}">
                <a16:creationId xmlns:a16="http://schemas.microsoft.com/office/drawing/2014/main" id="{8455AEDD-5F32-4541-B383-CF60CC150316}"/>
              </a:ext>
            </a:extLst>
          </p:cNvPr>
          <p:cNvPicPr>
            <a:picLocks noChangeAspect="1"/>
          </p:cNvPicPr>
          <p:nvPr/>
        </p:nvPicPr>
        <p:blipFill>
          <a:blip r:embed="rId2"/>
          <a:stretch>
            <a:fillRect/>
          </a:stretch>
        </p:blipFill>
        <p:spPr>
          <a:xfrm>
            <a:off x="353683" y="1027960"/>
            <a:ext cx="3551926" cy="1491693"/>
          </a:xfrm>
          <a:prstGeom prst="rect">
            <a:avLst/>
          </a:prstGeom>
        </p:spPr>
      </p:pic>
    </p:spTree>
    <p:extLst>
      <p:ext uri="{BB962C8B-B14F-4D97-AF65-F5344CB8AC3E}">
        <p14:creationId xmlns:p14="http://schemas.microsoft.com/office/powerpoint/2010/main" val="2431730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ea typeface="+mj-lt"/>
                <a:cs typeface="+mj-lt"/>
              </a:rPr>
              <a:t>Google's TensorFlow</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456033" y="1272032"/>
            <a:ext cx="8010643" cy="955477"/>
          </a:xfrm>
        </p:spPr>
        <p:txBody>
          <a:bodyPr lIns="0" tIns="0" rIns="0" bIns="0" anchor="t">
            <a:normAutofit fontScale="92500"/>
          </a:bodyPr>
          <a:lstStyle/>
          <a:p>
            <a:pPr algn="just"/>
            <a:r>
              <a:rPr lang="es-ES" sz="2000" dirty="0">
                <a:ea typeface="+mj-lt"/>
                <a:cs typeface="+mj-lt"/>
              </a:rPr>
              <a:t>Plataforma de software de código abierto diseñada específicamente para </a:t>
            </a:r>
            <a:r>
              <a:rPr lang="es-ES" sz="2000">
                <a:ea typeface="+mj-lt"/>
                <a:cs typeface="+mj-lt"/>
              </a:rPr>
              <a:t>proyectos de aprendizaje automático; proporciona una biblioteca </a:t>
            </a:r>
            <a:r>
              <a:rPr lang="es-ES" sz="2000" dirty="0">
                <a:ea typeface="+mj-lt"/>
                <a:cs typeface="+mj-lt"/>
              </a:rPr>
              <a:t>que comprende el cálculo numérico utilizando gráficos de flujo de datos.</a:t>
            </a:r>
            <a:endParaRPr lang="es-ES" dirty="0">
              <a:ea typeface="+mj-lt"/>
              <a:cs typeface="+mj-lt"/>
            </a:endParaRPr>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453759" y="2394350"/>
            <a:ext cx="4581646" cy="1383751"/>
          </a:xfrm>
        </p:spPr>
        <p:txBody>
          <a:bodyPr lIns="0" tIns="0" rIns="0" bIns="0" anchor="t">
            <a:normAutofit/>
          </a:bodyPr>
          <a:lstStyle/>
          <a:p>
            <a:r>
              <a:rPr lang="es-ES" sz="1900" dirty="0">
                <a:ea typeface="+mj-lt"/>
                <a:cs typeface="+mj-lt"/>
              </a:rPr>
              <a:t>Permite a los desarrolladores implementar </a:t>
            </a:r>
            <a:r>
              <a:rPr lang="es-ES" sz="1900">
                <a:ea typeface="+mj-lt"/>
                <a:cs typeface="+mj-lt"/>
              </a:rPr>
              <a:t>marcos de deep learning en </a:t>
            </a:r>
            <a:r>
              <a:rPr lang="es-ES" sz="1900" dirty="0">
                <a:ea typeface="+mj-lt"/>
                <a:cs typeface="+mj-lt"/>
              </a:rPr>
              <a:t>múltiples unidades centrales de procesamiento (CPU), en dispositivos móviles, de escritorio y tabletas.</a:t>
            </a:r>
            <a:endParaRPr lang="es-ES" dirty="0">
              <a:ea typeface="+mj-lt"/>
              <a:cs typeface="+mj-lt"/>
            </a:endParaRPr>
          </a:p>
        </p:txBody>
      </p:sp>
      <p:pic>
        <p:nvPicPr>
          <p:cNvPr id="5" name="Imagen 5" descr="Imagen que contiene señal, tabla, dibujo&#10;&#10;Descripción generada con confianza muy alta">
            <a:extLst>
              <a:ext uri="{FF2B5EF4-FFF2-40B4-BE49-F238E27FC236}">
                <a16:creationId xmlns:a16="http://schemas.microsoft.com/office/drawing/2014/main" id="{B6BAEF18-2C25-4938-85A3-CBB8116395B6}"/>
              </a:ext>
            </a:extLst>
          </p:cNvPr>
          <p:cNvPicPr>
            <a:picLocks noChangeAspect="1"/>
          </p:cNvPicPr>
          <p:nvPr/>
        </p:nvPicPr>
        <p:blipFill>
          <a:blip r:embed="rId2"/>
          <a:stretch>
            <a:fillRect/>
          </a:stretch>
        </p:blipFill>
        <p:spPr>
          <a:xfrm>
            <a:off x="5303089" y="2511113"/>
            <a:ext cx="2743200" cy="1544633"/>
          </a:xfrm>
          <a:prstGeom prst="rect">
            <a:avLst/>
          </a:prstGeom>
        </p:spPr>
      </p:pic>
    </p:spTree>
    <p:extLst>
      <p:ext uri="{BB962C8B-B14F-4D97-AF65-F5344CB8AC3E}">
        <p14:creationId xmlns:p14="http://schemas.microsoft.com/office/powerpoint/2010/main" val="165896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ea typeface="+mj-lt"/>
                <a:cs typeface="+mj-lt"/>
              </a:rPr>
              <a:t>Amazon Web Services (AWS)</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2731249" y="1272032"/>
            <a:ext cx="5735427" cy="955477"/>
          </a:xfrm>
        </p:spPr>
        <p:txBody>
          <a:bodyPr lIns="0" tIns="0" rIns="0" bIns="0" anchor="t">
            <a:normAutofit fontScale="92500" lnSpcReduction="10000"/>
          </a:bodyPr>
          <a:lstStyle/>
          <a:p>
            <a:pPr algn="just"/>
            <a:r>
              <a:rPr lang="es-ES" sz="2000">
                <a:ea typeface="+mj-lt"/>
                <a:cs typeface="+mj-lt"/>
              </a:rPr>
              <a:t>Proporciona una serie de kits de herramientas de inteligencia artificial para desarrolladores, incluidos Amazon Rekognition Image, Amazon Lex y Amazon Polly.</a:t>
            </a:r>
            <a:endParaRPr lang="es-ES">
              <a:ea typeface="+mj-lt"/>
              <a:cs typeface="+mj-lt"/>
            </a:endParaRPr>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453759" y="2394350"/>
            <a:ext cx="4279721" cy="1696458"/>
          </a:xfrm>
        </p:spPr>
        <p:txBody>
          <a:bodyPr lIns="0" tIns="0" rIns="0" bIns="0" anchor="t">
            <a:normAutofit/>
          </a:bodyPr>
          <a:lstStyle/>
          <a:p>
            <a:r>
              <a:rPr lang="es-ES" sz="1900">
                <a:ea typeface="+mj-lt"/>
                <a:cs typeface="+mj-lt"/>
              </a:rPr>
              <a:t>Rekognition usa IA para agregar interpretación de imágenes y reconocimiento facial a las aplicaciones, que a menudo se usa para características de seguridad biométrica.</a:t>
            </a:r>
            <a:endParaRPr lang="es-ES">
              <a:ea typeface="+mj-lt"/>
              <a:cs typeface="+mj-lt"/>
            </a:endParaRPr>
          </a:p>
        </p:txBody>
      </p:sp>
      <p:pic>
        <p:nvPicPr>
          <p:cNvPr id="4" name="Imagen 5">
            <a:extLst>
              <a:ext uri="{FF2B5EF4-FFF2-40B4-BE49-F238E27FC236}">
                <a16:creationId xmlns:a16="http://schemas.microsoft.com/office/drawing/2014/main" id="{0D4DDEFA-1562-4CD2-B830-4E38A08BFD0B}"/>
              </a:ext>
            </a:extLst>
          </p:cNvPr>
          <p:cNvPicPr>
            <a:picLocks noChangeAspect="1"/>
          </p:cNvPicPr>
          <p:nvPr/>
        </p:nvPicPr>
        <p:blipFill rotWithShape="1">
          <a:blip r:embed="rId2"/>
          <a:srcRect l="12650" t="23611" r="14854" b="29167"/>
          <a:stretch/>
        </p:blipFill>
        <p:spPr>
          <a:xfrm>
            <a:off x="301192" y="1346548"/>
            <a:ext cx="1988709" cy="729413"/>
          </a:xfrm>
          <a:prstGeom prst="rect">
            <a:avLst/>
          </a:prstGeom>
        </p:spPr>
      </p:pic>
      <p:sp>
        <p:nvSpPr>
          <p:cNvPr id="7" name="CuadroTexto 6">
            <a:extLst>
              <a:ext uri="{FF2B5EF4-FFF2-40B4-BE49-F238E27FC236}">
                <a16:creationId xmlns:a16="http://schemas.microsoft.com/office/drawing/2014/main" id="{ED495DEE-4024-493C-AB07-A5031B0626AB}"/>
              </a:ext>
            </a:extLst>
          </p:cNvPr>
          <p:cNvSpPr txBox="1"/>
          <p:nvPr/>
        </p:nvSpPr>
        <p:spPr>
          <a:xfrm>
            <a:off x="4656107" y="2343150"/>
            <a:ext cx="390776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Arial"/>
              </a:rPr>
              <a:t>Polly</a:t>
            </a:r>
            <a:r>
              <a:rPr lang="es-ES">
                <a:ea typeface="+mn-lt"/>
                <a:cs typeface="+mn-lt"/>
              </a:rPr>
              <a:t> usa IA para automatizar la voz en textos escritos en 47 voces en 24 idiomas.</a:t>
            </a:r>
            <a:endParaRPr lang="es-ES"/>
          </a:p>
          <a:p>
            <a:r>
              <a:rPr lang="es-ES">
                <a:ea typeface="+mn-lt"/>
                <a:cs typeface="+mn-lt"/>
              </a:rPr>
              <a:t>Lex es el motor de código abierto detrás de Alexa; permite integrar chatbots en aplicaciones web y móviles.</a:t>
            </a:r>
            <a:endParaRPr lang="es-ES"/>
          </a:p>
        </p:txBody>
      </p:sp>
    </p:spTree>
    <p:extLst>
      <p:ext uri="{BB962C8B-B14F-4D97-AF65-F5344CB8AC3E}">
        <p14:creationId xmlns:p14="http://schemas.microsoft.com/office/powerpoint/2010/main" val="3196299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ea typeface="+mj-lt"/>
                <a:cs typeface="+mj-lt"/>
              </a:rPr>
              <a:t>Protege</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4930985" y="1218117"/>
            <a:ext cx="3589606" cy="1667155"/>
          </a:xfrm>
        </p:spPr>
        <p:txBody>
          <a:bodyPr lIns="0" tIns="0" rIns="0" bIns="0" anchor="t">
            <a:normAutofit/>
          </a:bodyPr>
          <a:lstStyle/>
          <a:p>
            <a:pPr algn="just"/>
            <a:r>
              <a:rPr lang="es-ES" sz="2000" dirty="0">
                <a:ea typeface="+mj-lt"/>
                <a:cs typeface="+mj-lt"/>
              </a:rPr>
              <a:t>Ofrece un conjunto de herramientas de código abierto ideales para que los desarrolladores creen aplicaciones basadas en el </a:t>
            </a:r>
            <a:r>
              <a:rPr lang="es-ES" sz="2000">
                <a:ea typeface="+mj-lt"/>
                <a:cs typeface="+mj-lt"/>
              </a:rPr>
              <a:t>conocimiento con ontologías.</a:t>
            </a:r>
            <a:endParaRPr lang="es-ES"/>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356712" y="2987416"/>
            <a:ext cx="8161608" cy="1157308"/>
          </a:xfrm>
        </p:spPr>
        <p:txBody>
          <a:bodyPr lIns="0" tIns="0" rIns="0" bIns="0" anchor="t">
            <a:normAutofit/>
          </a:bodyPr>
          <a:lstStyle/>
          <a:p>
            <a:r>
              <a:rPr lang="es-ES" sz="1900">
                <a:ea typeface="+mj-lt"/>
                <a:cs typeface="+mj-lt"/>
              </a:rPr>
              <a:t>Dirigido tanto a expertos como a principiantes (algo), Protege permite a los desarrolladores crear, cargar, modificar y compartir aplicaciones. Protege también alberga una comunidad activa, lo que simplifica la solución de problemas y optimiza la colaboración. </a:t>
            </a:r>
            <a:endParaRPr lang="es-ES">
              <a:ea typeface="+mj-lt"/>
              <a:cs typeface="+mj-lt"/>
            </a:endParaRPr>
          </a:p>
        </p:txBody>
      </p:sp>
      <p:pic>
        <p:nvPicPr>
          <p:cNvPr id="5" name="Imagen 5">
            <a:extLst>
              <a:ext uri="{FF2B5EF4-FFF2-40B4-BE49-F238E27FC236}">
                <a16:creationId xmlns:a16="http://schemas.microsoft.com/office/drawing/2014/main" id="{78B2454F-C7FB-4D9A-B55F-87D0750DC970}"/>
              </a:ext>
            </a:extLst>
          </p:cNvPr>
          <p:cNvPicPr>
            <a:picLocks noChangeAspect="1"/>
          </p:cNvPicPr>
          <p:nvPr/>
        </p:nvPicPr>
        <p:blipFill>
          <a:blip r:embed="rId2"/>
          <a:stretch>
            <a:fillRect/>
          </a:stretch>
        </p:blipFill>
        <p:spPr>
          <a:xfrm>
            <a:off x="935966" y="1152453"/>
            <a:ext cx="3088256" cy="1738727"/>
          </a:xfrm>
          <a:prstGeom prst="rect">
            <a:avLst/>
          </a:prstGeom>
        </p:spPr>
      </p:pic>
    </p:spTree>
    <p:extLst>
      <p:ext uri="{BB962C8B-B14F-4D97-AF65-F5344CB8AC3E}">
        <p14:creationId xmlns:p14="http://schemas.microsoft.com/office/powerpoint/2010/main" val="4123023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t>Apache Spark MLlib</a:t>
            </a: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3389014" y="2619909"/>
            <a:ext cx="5131577" cy="1591674"/>
          </a:xfrm>
        </p:spPr>
        <p:txBody>
          <a:bodyPr lIns="0" tIns="0" rIns="0" bIns="0" anchor="t">
            <a:normAutofit fontScale="92500"/>
          </a:bodyPr>
          <a:lstStyle/>
          <a:p>
            <a:pPr marL="285750" indent="-285750" algn="just">
              <a:buFont typeface="Arial"/>
              <a:buChar char="•"/>
            </a:pPr>
            <a:r>
              <a:rPr lang="es-ES" sz="2000" b="1">
                <a:ea typeface="+mj-lt"/>
                <a:cs typeface="+mj-lt"/>
              </a:rPr>
              <a:t>Facilidad</a:t>
            </a:r>
            <a:r>
              <a:rPr lang="es-ES" sz="2000">
                <a:ea typeface="+mj-lt"/>
                <a:cs typeface="+mj-lt"/>
              </a:rPr>
              <a:t> de uso en Java, Scala, Python o R</a:t>
            </a:r>
            <a:endParaRPr lang="es-ES"/>
          </a:p>
          <a:p>
            <a:pPr marL="285750" indent="-285750" algn="just">
              <a:buFont typeface="Arial"/>
              <a:buChar char="•"/>
            </a:pPr>
            <a:endParaRPr lang="es-ES" sz="2000" dirty="0">
              <a:cs typeface="Arial"/>
            </a:endParaRPr>
          </a:p>
          <a:p>
            <a:pPr marL="285750" indent="-285750" algn="just">
              <a:buFont typeface="Arial"/>
              <a:buChar char="•"/>
            </a:pPr>
            <a:r>
              <a:rPr lang="es-ES" sz="2000" b="1">
                <a:ea typeface="+mj-lt"/>
                <a:cs typeface="+mj-lt"/>
              </a:rPr>
              <a:t>Ejecutarse en cualquier sitio. </a:t>
            </a:r>
            <a:r>
              <a:rPr lang="es-ES" sz="2000">
                <a:ea typeface="+mj-lt"/>
                <a:cs typeface="+mj-lt"/>
              </a:rPr>
              <a:t>Spark se ejecuta en Hadoop, Apache Mesos, Kubernetes, de forma independiente, o en la nube.</a:t>
            </a:r>
            <a:endParaRPr lang="es-ES">
              <a:ea typeface="+mj-lt"/>
              <a:cs typeface="+mj-lt"/>
            </a:endParaRPr>
          </a:p>
          <a:p>
            <a:pPr algn="just"/>
            <a:endParaRPr lang="es-ES" sz="2000" dirty="0">
              <a:cs typeface="Arial"/>
            </a:endParaRPr>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356712" y="1272916"/>
            <a:ext cx="8161608" cy="1157308"/>
          </a:xfrm>
        </p:spPr>
        <p:txBody>
          <a:bodyPr lIns="0" tIns="0" rIns="0" bIns="0" anchor="t">
            <a:normAutofit/>
          </a:bodyPr>
          <a:lstStyle/>
          <a:p>
            <a:r>
              <a:rPr lang="es-ES" sz="1900">
                <a:ea typeface="+mj-lt"/>
                <a:cs typeface="+mj-lt"/>
              </a:rPr>
              <a:t>MLlib es una biblioteca escalable de machine learning para Apache Spark. Este framework de procesamiento de datos en memoria cuenta con una gran base de datos de algoritmos que se centran en la clasificación, regresión, clustering y el filtrado colaborativo.</a:t>
            </a:r>
          </a:p>
        </p:txBody>
      </p:sp>
      <p:pic>
        <p:nvPicPr>
          <p:cNvPr id="4" name="Imagen 5" descr="Imagen que contiene señal&#10;&#10;Descripción generada con confianza muy alta">
            <a:extLst>
              <a:ext uri="{FF2B5EF4-FFF2-40B4-BE49-F238E27FC236}">
                <a16:creationId xmlns:a16="http://schemas.microsoft.com/office/drawing/2014/main" id="{548495A3-7F34-47EA-8CA5-F02651BD8E7E}"/>
              </a:ext>
            </a:extLst>
          </p:cNvPr>
          <p:cNvPicPr>
            <a:picLocks noChangeAspect="1"/>
          </p:cNvPicPr>
          <p:nvPr/>
        </p:nvPicPr>
        <p:blipFill>
          <a:blip r:embed="rId2"/>
          <a:stretch>
            <a:fillRect/>
          </a:stretch>
        </p:blipFill>
        <p:spPr>
          <a:xfrm>
            <a:off x="429164" y="2575421"/>
            <a:ext cx="2743200" cy="1459149"/>
          </a:xfrm>
          <a:prstGeom prst="rect">
            <a:avLst/>
          </a:prstGeom>
        </p:spPr>
      </p:pic>
    </p:spTree>
    <p:extLst>
      <p:ext uri="{BB962C8B-B14F-4D97-AF65-F5344CB8AC3E}">
        <p14:creationId xmlns:p14="http://schemas.microsoft.com/office/powerpoint/2010/main" val="4001102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b="1"/>
              <a:t>Machine </a:t>
            </a:r>
            <a:r>
              <a:rPr lang="es-ES" b="1" err="1"/>
              <a:t>Learning</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278674" y="1142999"/>
            <a:ext cx="6459401" cy="3004457"/>
          </a:xfrm>
        </p:spPr>
        <p:txBody>
          <a:bodyPr lIns="0" tIns="0" rIns="0" bIns="0" anchor="t">
            <a:normAutofit lnSpcReduction="10000"/>
          </a:bodyPr>
          <a:lstStyle/>
          <a:p>
            <a:pPr algn="just"/>
            <a:r>
              <a:rPr lang="es-CO" sz="2400"/>
              <a:t>Machine </a:t>
            </a:r>
            <a:r>
              <a:rPr lang="es-CO" sz="2400" err="1"/>
              <a:t>Learning</a:t>
            </a:r>
            <a:r>
              <a:rPr lang="es-CO" sz="2400"/>
              <a:t> es una aplicación de la inteligencia artificial (IA) que proporciona a los sistemas la capacidad de aprender y mejorar automáticamente a partir de la experiencia sin ser programado explícitamente. </a:t>
            </a:r>
          </a:p>
          <a:p>
            <a:pPr algn="just"/>
            <a:endParaRPr lang="es-CO" sz="2400"/>
          </a:p>
          <a:p>
            <a:pPr algn="just"/>
            <a:r>
              <a:rPr lang="es-CO" sz="2400"/>
              <a:t>El aprendizaje automático se centra en el desarrollo de programas informáticos que pueden acceder a los datos y utilizarlos para aprender por sí mismos.</a:t>
            </a: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50" name="Picture 2" descr="AI Artificial intelligence abstract neural network future technology internet of things big 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9104" y="1880281"/>
            <a:ext cx="1973488" cy="202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487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p:txBody>
          <a:bodyPr/>
          <a:lstStyle/>
          <a:p>
            <a:pPr algn="ctr"/>
            <a:r>
              <a:rPr lang="es-ES"/>
              <a:t>OpenNN</a:t>
            </a: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358986" y="2059192"/>
            <a:ext cx="5627595" cy="2055343"/>
          </a:xfrm>
        </p:spPr>
        <p:txBody>
          <a:bodyPr lIns="0" tIns="0" rIns="0" bIns="0" anchor="t">
            <a:normAutofit/>
          </a:bodyPr>
          <a:lstStyle/>
          <a:p>
            <a:pPr marL="342900" indent="-342900" algn="just">
              <a:buFont typeface="Arial"/>
              <a:buChar char="•"/>
            </a:pPr>
            <a:r>
              <a:rPr lang="es-ES" sz="2000" b="1">
                <a:ea typeface="+mj-lt"/>
                <a:cs typeface="+mj-lt"/>
              </a:rPr>
              <a:t>Regresión:</a:t>
            </a:r>
            <a:r>
              <a:rPr lang="es-ES" sz="2000">
                <a:ea typeface="+mj-lt"/>
                <a:cs typeface="+mj-lt"/>
              </a:rPr>
              <a:t> Modelo de salidas en función de las entradas.</a:t>
            </a:r>
            <a:endParaRPr lang="es-ES">
              <a:ea typeface="+mj-lt"/>
              <a:cs typeface="+mj-lt"/>
            </a:endParaRPr>
          </a:p>
          <a:p>
            <a:pPr marL="342900" indent="-342900" algn="just">
              <a:buFont typeface="Arial"/>
              <a:buChar char="•"/>
            </a:pPr>
            <a:r>
              <a:rPr lang="es-ES" sz="2000" b="1">
                <a:ea typeface="+mj-lt"/>
                <a:cs typeface="+mj-lt"/>
              </a:rPr>
              <a:t>Clasificación: </a:t>
            </a:r>
            <a:r>
              <a:rPr lang="es-ES" sz="2000">
                <a:ea typeface="+mj-lt"/>
                <a:cs typeface="+mj-lt"/>
              </a:rPr>
              <a:t>Asignar patrones a categorías dadas.</a:t>
            </a:r>
            <a:endParaRPr lang="es-ES"/>
          </a:p>
          <a:p>
            <a:pPr marL="342900" indent="-342900" algn="just">
              <a:buFont typeface="Arial"/>
              <a:buChar char="•"/>
            </a:pPr>
            <a:r>
              <a:rPr lang="es-ES" sz="2000" b="1">
                <a:ea typeface="+mj-lt"/>
                <a:cs typeface="+mj-lt"/>
              </a:rPr>
              <a:t>Previsión:</a:t>
            </a:r>
            <a:r>
              <a:rPr lang="es-ES" sz="2000">
                <a:ea typeface="+mj-lt"/>
                <a:cs typeface="+mj-lt"/>
              </a:rPr>
              <a:t> Predicciones sobre el futuro.</a:t>
            </a:r>
            <a:endParaRPr lang="es-ES"/>
          </a:p>
          <a:p>
            <a:pPr marL="342900" indent="-342900" algn="just">
              <a:buFont typeface="Arial"/>
              <a:buChar char="•"/>
            </a:pPr>
            <a:r>
              <a:rPr lang="es-ES" sz="2000" b="1">
                <a:ea typeface="+mj-lt"/>
                <a:cs typeface="+mj-lt"/>
              </a:rPr>
              <a:t>Asociación: </a:t>
            </a:r>
            <a:r>
              <a:rPr lang="es-ES" sz="2000">
                <a:ea typeface="+mj-lt"/>
                <a:cs typeface="+mj-lt"/>
              </a:rPr>
              <a:t>Descubrir relaciones entre variables.</a:t>
            </a:r>
            <a:endParaRPr lang="es-ES"/>
          </a:p>
          <a:p>
            <a:pPr marL="285750" indent="-285750" algn="just">
              <a:buFont typeface="Arial"/>
              <a:buChar char="•"/>
            </a:pPr>
            <a:endParaRPr lang="es-ES" sz="2000" dirty="0">
              <a:ea typeface="+mj-lt"/>
              <a:cs typeface="+mj-lt"/>
            </a:endParaRPr>
          </a:p>
          <a:p>
            <a:pPr algn="just"/>
            <a:endParaRPr lang="es-ES" sz="2000" dirty="0">
              <a:cs typeface="Arial"/>
            </a:endParaRPr>
          </a:p>
          <a:p>
            <a:pPr marL="0" indent="0" algn="just">
              <a:buNone/>
            </a:pPr>
            <a:endParaRPr lang="es-ES" sz="2000" dirty="0">
              <a:cs typeface="Arial"/>
            </a:endParaRPr>
          </a:p>
          <a:p>
            <a:pPr algn="just"/>
            <a:endParaRPr lang="es-ES" sz="2000" dirty="0">
              <a:cs typeface="Arial"/>
            </a:endParaRPr>
          </a:p>
          <a:p>
            <a:pPr algn="just"/>
            <a:endParaRPr lang="es-ES" sz="2000" dirty="0">
              <a:cs typeface="Arial"/>
            </a:endParaRPr>
          </a:p>
        </p:txBody>
      </p:sp>
      <p:sp>
        <p:nvSpPr>
          <p:cNvPr id="8" name="Marcador de texto 7">
            <a:extLst>
              <a:ext uri="{FF2B5EF4-FFF2-40B4-BE49-F238E27FC236}">
                <a16:creationId xmlns:a16="http://schemas.microsoft.com/office/drawing/2014/main" id="{E5484009-02B0-4C4F-9920-0D97C1380F3F}"/>
              </a:ext>
            </a:extLst>
          </p:cNvPr>
          <p:cNvSpPr>
            <a:spLocks noGrp="1"/>
          </p:cNvSpPr>
          <p:nvPr>
            <p:ph type="body"/>
          </p:nvPr>
        </p:nvSpPr>
        <p:spPr>
          <a:xfrm>
            <a:off x="356712" y="1272916"/>
            <a:ext cx="8161608" cy="650507"/>
          </a:xfrm>
        </p:spPr>
        <p:txBody>
          <a:bodyPr lIns="0" tIns="0" rIns="0" bIns="0" anchor="t">
            <a:normAutofit/>
          </a:bodyPr>
          <a:lstStyle/>
          <a:p>
            <a:r>
              <a:rPr lang="es-ES" sz="1900">
                <a:ea typeface="+mj-lt"/>
                <a:cs typeface="+mj-lt"/>
              </a:rPr>
              <a:t>Biblioteca gratis de programación para C++ y Python que permite implementar redes neuronales para análisis avanzado.</a:t>
            </a:r>
            <a:endParaRPr lang="es-ES"/>
          </a:p>
        </p:txBody>
      </p:sp>
      <p:pic>
        <p:nvPicPr>
          <p:cNvPr id="7" name="Imagen 8" descr="Imagen que contiene alimentos, dibujo, señal&#10;&#10;Descripción generada con confianza muy alta">
            <a:extLst>
              <a:ext uri="{FF2B5EF4-FFF2-40B4-BE49-F238E27FC236}">
                <a16:creationId xmlns:a16="http://schemas.microsoft.com/office/drawing/2014/main" id="{A6FA882D-D2F0-486B-AC26-FA36D7A9ACE4}"/>
              </a:ext>
            </a:extLst>
          </p:cNvPr>
          <p:cNvPicPr>
            <a:picLocks noChangeAspect="1"/>
          </p:cNvPicPr>
          <p:nvPr/>
        </p:nvPicPr>
        <p:blipFill>
          <a:blip r:embed="rId2"/>
          <a:stretch>
            <a:fillRect/>
          </a:stretch>
        </p:blipFill>
        <p:spPr>
          <a:xfrm>
            <a:off x="6260800" y="2280250"/>
            <a:ext cx="2380531" cy="895709"/>
          </a:xfrm>
          <a:prstGeom prst="rect">
            <a:avLst/>
          </a:prstGeom>
        </p:spPr>
      </p:pic>
    </p:spTree>
    <p:extLst>
      <p:ext uri="{BB962C8B-B14F-4D97-AF65-F5344CB8AC3E}">
        <p14:creationId xmlns:p14="http://schemas.microsoft.com/office/powerpoint/2010/main" val="344148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Aplicaciones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369080"/>
            <a:ext cx="7886520" cy="1559324"/>
          </a:xfrm>
        </p:spPr>
        <p:txBody>
          <a:bodyPr lIns="0" tIns="0" rIns="0" bIns="0" anchor="t">
            <a:normAutofit/>
          </a:bodyPr>
          <a:lstStyle/>
          <a:p>
            <a:pPr marL="0" indent="0">
              <a:buNone/>
            </a:pPr>
            <a:r>
              <a:rPr lang="es-ES" sz="1900"/>
              <a:t>Existen varios focos de acción </a:t>
            </a:r>
            <a:r>
              <a:rPr lang="es-ES" sz="1900" dirty="0"/>
              <a:t>donde Machine </a:t>
            </a:r>
            <a:r>
              <a:rPr lang="es-ES" sz="1900"/>
              <a:t>Learning puede aplicar, desde videojuegos hasta análisis de inversiones en la bolsa.</a:t>
            </a:r>
          </a:p>
          <a:p>
            <a:endParaRPr lang="es-ES" sz="1900" dirty="0"/>
          </a:p>
          <a:p>
            <a:r>
              <a:rPr lang="es-ES" sz="1900"/>
              <a:t>A continuación algunos ejemplos:</a:t>
            </a:r>
            <a:endParaRPr lang="es-ES" sz="1900" dirty="0"/>
          </a:p>
        </p:txBody>
      </p:sp>
      <p:pic>
        <p:nvPicPr>
          <p:cNvPr id="6" name="Imagen 6" descr="Imagen que contiene tabla&#10;&#10;Descripción generada con confianza muy alta">
            <a:extLst>
              <a:ext uri="{FF2B5EF4-FFF2-40B4-BE49-F238E27FC236}">
                <a16:creationId xmlns:a16="http://schemas.microsoft.com/office/drawing/2014/main" id="{2B05EBC8-2F53-49ED-91C3-146F5645E151}"/>
              </a:ext>
            </a:extLst>
          </p:cNvPr>
          <p:cNvPicPr>
            <a:picLocks noChangeAspect="1"/>
          </p:cNvPicPr>
          <p:nvPr/>
        </p:nvPicPr>
        <p:blipFill rotWithShape="1">
          <a:blip r:embed="rId2"/>
          <a:srcRect l="3787" t="-161" r="3636" b="1179"/>
          <a:stretch/>
        </p:blipFill>
        <p:spPr>
          <a:xfrm>
            <a:off x="2006165" y="2898479"/>
            <a:ext cx="1641137" cy="983010"/>
          </a:xfrm>
          <a:prstGeom prst="rect">
            <a:avLst/>
          </a:prstGeom>
        </p:spPr>
      </p:pic>
      <p:pic>
        <p:nvPicPr>
          <p:cNvPr id="8" name="Imagen 8">
            <a:extLst>
              <a:ext uri="{FF2B5EF4-FFF2-40B4-BE49-F238E27FC236}">
                <a16:creationId xmlns:a16="http://schemas.microsoft.com/office/drawing/2014/main" id="{277ADD7B-CA78-4DE1-93AD-5E598B8B00E7}"/>
              </a:ext>
            </a:extLst>
          </p:cNvPr>
          <p:cNvPicPr>
            <a:picLocks noChangeAspect="1"/>
          </p:cNvPicPr>
          <p:nvPr/>
        </p:nvPicPr>
        <p:blipFill rotWithShape="1">
          <a:blip r:embed="rId3"/>
          <a:srcRect l="11656" t="-143" r="12883" b="987"/>
          <a:stretch/>
        </p:blipFill>
        <p:spPr>
          <a:xfrm>
            <a:off x="3653287" y="2897779"/>
            <a:ext cx="1321432" cy="986479"/>
          </a:xfrm>
          <a:prstGeom prst="rect">
            <a:avLst/>
          </a:prstGeom>
        </p:spPr>
      </p:pic>
      <p:pic>
        <p:nvPicPr>
          <p:cNvPr id="10" name="Imagen 10" descr="Imagen que contiene camino, coche, exterior, calle&#10;&#10;Descripción generada con confianza muy alta">
            <a:extLst>
              <a:ext uri="{FF2B5EF4-FFF2-40B4-BE49-F238E27FC236}">
                <a16:creationId xmlns:a16="http://schemas.microsoft.com/office/drawing/2014/main" id="{D732C12F-9EB7-43E9-867F-3FC990474692}"/>
              </a:ext>
            </a:extLst>
          </p:cNvPr>
          <p:cNvPicPr>
            <a:picLocks noChangeAspect="1"/>
          </p:cNvPicPr>
          <p:nvPr/>
        </p:nvPicPr>
        <p:blipFill rotWithShape="1">
          <a:blip r:embed="rId4"/>
          <a:srcRect r="24454" b="1075"/>
          <a:stretch/>
        </p:blipFill>
        <p:spPr>
          <a:xfrm>
            <a:off x="4979599" y="2900085"/>
            <a:ext cx="1860577" cy="982455"/>
          </a:xfrm>
          <a:prstGeom prst="rect">
            <a:avLst/>
          </a:prstGeom>
        </p:spPr>
      </p:pic>
      <p:pic>
        <p:nvPicPr>
          <p:cNvPr id="12" name="Imagen 12" descr="Imagen que contiene negro, pequeño, tabla, verde&#10;&#10;Descripción generada con confianza muy alta">
            <a:extLst>
              <a:ext uri="{FF2B5EF4-FFF2-40B4-BE49-F238E27FC236}">
                <a16:creationId xmlns:a16="http://schemas.microsoft.com/office/drawing/2014/main" id="{D96AC094-3E7B-472F-84E2-1C35531F9478}"/>
              </a:ext>
            </a:extLst>
          </p:cNvPr>
          <p:cNvPicPr>
            <a:picLocks noChangeAspect="1"/>
          </p:cNvPicPr>
          <p:nvPr/>
        </p:nvPicPr>
        <p:blipFill rotWithShape="1">
          <a:blip r:embed="rId5"/>
          <a:srcRect l="30516" t="-412" r="469" b="-687"/>
          <a:stretch/>
        </p:blipFill>
        <p:spPr>
          <a:xfrm>
            <a:off x="418381" y="2900334"/>
            <a:ext cx="1580643" cy="995376"/>
          </a:xfrm>
          <a:prstGeom prst="rect">
            <a:avLst/>
          </a:prstGeom>
        </p:spPr>
      </p:pic>
      <p:pic>
        <p:nvPicPr>
          <p:cNvPr id="14" name="Imagen 14" descr="Imagen que contiene tabla, computadora, diferente, negro&#10;&#10;Descripción generada con confianza muy alta">
            <a:extLst>
              <a:ext uri="{FF2B5EF4-FFF2-40B4-BE49-F238E27FC236}">
                <a16:creationId xmlns:a16="http://schemas.microsoft.com/office/drawing/2014/main" id="{D0EC2848-DCB9-4B51-8E8B-1E7B37A1ED32}"/>
              </a:ext>
            </a:extLst>
          </p:cNvPr>
          <p:cNvPicPr>
            <a:picLocks noChangeAspect="1"/>
          </p:cNvPicPr>
          <p:nvPr/>
        </p:nvPicPr>
        <p:blipFill>
          <a:blip r:embed="rId6"/>
          <a:stretch>
            <a:fillRect/>
          </a:stretch>
        </p:blipFill>
        <p:spPr>
          <a:xfrm>
            <a:off x="6845060" y="2885334"/>
            <a:ext cx="1848210" cy="1011850"/>
          </a:xfrm>
          <a:prstGeom prst="rect">
            <a:avLst/>
          </a:prstGeom>
        </p:spPr>
      </p:pic>
    </p:spTree>
    <p:extLst>
      <p:ext uri="{BB962C8B-B14F-4D97-AF65-F5344CB8AC3E}">
        <p14:creationId xmlns:p14="http://schemas.microsoft.com/office/powerpoint/2010/main" val="2440651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Motores de recomendación</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369080"/>
            <a:ext cx="7886520" cy="912343"/>
          </a:xfrm>
        </p:spPr>
        <p:txBody>
          <a:bodyPr lIns="0" tIns="0" rIns="0" bIns="0" anchor="t">
            <a:normAutofit/>
          </a:bodyPr>
          <a:lstStyle/>
          <a:p>
            <a:r>
              <a:rPr lang="es-ES" sz="1900">
                <a:ea typeface="+mj-lt"/>
                <a:cs typeface="+mj-lt"/>
              </a:rPr>
              <a:t>Utilizada para aprender del usuario</a:t>
            </a:r>
            <a:r>
              <a:rPr lang="es-ES" sz="1900" dirty="0">
                <a:ea typeface="+mj-lt"/>
                <a:cs typeface="+mj-lt"/>
              </a:rPr>
              <a:t> </a:t>
            </a:r>
            <a:r>
              <a:rPr lang="es-ES" sz="1900">
                <a:ea typeface="+mj-lt"/>
                <a:cs typeface="+mj-lt"/>
              </a:rPr>
              <a:t>y de su uso para así recomendarles mejores productos y servicios. Amazon, Google, Instagram y Twitter son algunas de las empresas que lo emplean en su plataforma.</a:t>
            </a:r>
            <a:endParaRPr lang="es-ES" sz="1900"/>
          </a:p>
        </p:txBody>
      </p:sp>
      <p:pic>
        <p:nvPicPr>
          <p:cNvPr id="4" name="Imagen 4" descr="Imagen que contiene ladrillo, edificio, tabla, dibujo&#10;&#10;Descripción generada con confianza muy alta">
            <a:extLst>
              <a:ext uri="{FF2B5EF4-FFF2-40B4-BE49-F238E27FC236}">
                <a16:creationId xmlns:a16="http://schemas.microsoft.com/office/drawing/2014/main" id="{DC7D4686-ACD1-475F-80FA-563ABE6688DC}"/>
              </a:ext>
            </a:extLst>
          </p:cNvPr>
          <p:cNvPicPr>
            <a:picLocks noChangeAspect="1"/>
          </p:cNvPicPr>
          <p:nvPr/>
        </p:nvPicPr>
        <p:blipFill>
          <a:blip r:embed="rId2"/>
          <a:stretch>
            <a:fillRect/>
          </a:stretch>
        </p:blipFill>
        <p:spPr>
          <a:xfrm>
            <a:off x="625506" y="2403356"/>
            <a:ext cx="2059377" cy="1296479"/>
          </a:xfrm>
          <a:prstGeom prst="rect">
            <a:avLst/>
          </a:prstGeom>
        </p:spPr>
      </p:pic>
      <p:pic>
        <p:nvPicPr>
          <p:cNvPr id="7" name="Imagen 8" descr="Imagen que contiene dibujo, señal&#10;&#10;Descripción generada con confianza muy alta">
            <a:extLst>
              <a:ext uri="{FF2B5EF4-FFF2-40B4-BE49-F238E27FC236}">
                <a16:creationId xmlns:a16="http://schemas.microsoft.com/office/drawing/2014/main" id="{DFA9C5D4-E102-4AB4-9983-D0AA9F7B8125}"/>
              </a:ext>
            </a:extLst>
          </p:cNvPr>
          <p:cNvPicPr>
            <a:picLocks noChangeAspect="1"/>
          </p:cNvPicPr>
          <p:nvPr/>
        </p:nvPicPr>
        <p:blipFill>
          <a:blip r:embed="rId3"/>
          <a:stretch>
            <a:fillRect/>
          </a:stretch>
        </p:blipFill>
        <p:spPr>
          <a:xfrm>
            <a:off x="3243532" y="2496693"/>
            <a:ext cx="2743200" cy="1034321"/>
          </a:xfrm>
          <a:prstGeom prst="rect">
            <a:avLst/>
          </a:prstGeom>
        </p:spPr>
      </p:pic>
      <p:pic>
        <p:nvPicPr>
          <p:cNvPr id="11" name="Imagen 12" descr="Imagen que contiene alimentos&#10;&#10;Descripción generada con confianza muy alta">
            <a:extLst>
              <a:ext uri="{FF2B5EF4-FFF2-40B4-BE49-F238E27FC236}">
                <a16:creationId xmlns:a16="http://schemas.microsoft.com/office/drawing/2014/main" id="{D4447A0B-4787-49CB-9FA2-A6DD9CD7ED21}"/>
              </a:ext>
            </a:extLst>
          </p:cNvPr>
          <p:cNvPicPr>
            <a:picLocks noChangeAspect="1"/>
          </p:cNvPicPr>
          <p:nvPr/>
        </p:nvPicPr>
        <p:blipFill>
          <a:blip r:embed="rId4"/>
          <a:stretch>
            <a:fillRect/>
          </a:stretch>
        </p:blipFill>
        <p:spPr>
          <a:xfrm>
            <a:off x="6370608" y="2375449"/>
            <a:ext cx="2408927" cy="1136632"/>
          </a:xfrm>
          <a:prstGeom prst="rect">
            <a:avLst/>
          </a:prstGeom>
        </p:spPr>
      </p:pic>
    </p:spTree>
    <p:extLst>
      <p:ext uri="{BB962C8B-B14F-4D97-AF65-F5344CB8AC3E}">
        <p14:creationId xmlns:p14="http://schemas.microsoft.com/office/powerpoint/2010/main" val="3083697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Medicina</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3432145" y="1369080"/>
            <a:ext cx="5082935" cy="2788588"/>
          </a:xfrm>
        </p:spPr>
        <p:txBody>
          <a:bodyPr lIns="0" tIns="0" rIns="0" bIns="0" anchor="t">
            <a:normAutofit fontScale="92500" lnSpcReduction="10000"/>
          </a:bodyPr>
          <a:lstStyle/>
          <a:p>
            <a:r>
              <a:rPr lang="es-ES" sz="1900">
                <a:ea typeface="+mj-lt"/>
                <a:cs typeface="+mj-lt"/>
              </a:rPr>
              <a:t>En un estudio que se realizó a mamografías de mujeres que desarrollaron cáncer posteriormente, la tecnología logró detectar el</a:t>
            </a:r>
            <a:r>
              <a:rPr lang="es-ES" sz="1900" b="1" dirty="0">
                <a:ea typeface="+mj-lt"/>
                <a:cs typeface="+mj-lt"/>
              </a:rPr>
              <a:t> </a:t>
            </a:r>
            <a:r>
              <a:rPr lang="es-ES" sz="1900">
                <a:ea typeface="+mj-lt"/>
                <a:cs typeface="+mj-lt"/>
              </a:rPr>
              <a:t>52% de los cánceres hasta un año antes de que fueran diagnosticadas oficialmente.</a:t>
            </a:r>
          </a:p>
          <a:p>
            <a:endParaRPr lang="es-ES" sz="1900" dirty="0">
              <a:ea typeface="+mj-lt"/>
              <a:cs typeface="+mj-lt"/>
            </a:endParaRPr>
          </a:p>
          <a:p>
            <a:r>
              <a:rPr lang="es-ES" sz="1900">
                <a:ea typeface="+mj-lt"/>
                <a:cs typeface="+mj-lt"/>
              </a:rPr>
              <a:t>Un gupo de investigadores de la Universidad de Stanford creó una red neuronal capaz de detectar hasta 14 tipos diferentes de anomalías en el ritmo cardíaco y, además, hacerlo con un porcentaje de éxito mayor que el de 6 cardiólogos expertos contra los que se ha enfrentado.</a:t>
            </a:r>
            <a:endParaRPr lang="es-ES"/>
          </a:p>
        </p:txBody>
      </p:sp>
      <p:pic>
        <p:nvPicPr>
          <p:cNvPr id="4" name="Imagen 5" descr="Imagen que contiene foto, diferente&#10;&#10;Descripción generada con confianza muy alta">
            <a:extLst>
              <a:ext uri="{FF2B5EF4-FFF2-40B4-BE49-F238E27FC236}">
                <a16:creationId xmlns:a16="http://schemas.microsoft.com/office/drawing/2014/main" id="{EA5ECD54-32A2-45DE-AA73-5161C0E2DA07}"/>
              </a:ext>
            </a:extLst>
          </p:cNvPr>
          <p:cNvPicPr>
            <a:picLocks noChangeAspect="1"/>
          </p:cNvPicPr>
          <p:nvPr/>
        </p:nvPicPr>
        <p:blipFill>
          <a:blip r:embed="rId2"/>
          <a:stretch>
            <a:fillRect/>
          </a:stretch>
        </p:blipFill>
        <p:spPr>
          <a:xfrm>
            <a:off x="429164" y="1371471"/>
            <a:ext cx="2743200" cy="1947672"/>
          </a:xfrm>
          <a:prstGeom prst="rect">
            <a:avLst/>
          </a:prstGeom>
        </p:spPr>
      </p:pic>
    </p:spTree>
    <p:extLst>
      <p:ext uri="{BB962C8B-B14F-4D97-AF65-F5344CB8AC3E}">
        <p14:creationId xmlns:p14="http://schemas.microsoft.com/office/powerpoint/2010/main" val="2579747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Finanzas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369080"/>
            <a:ext cx="7886520" cy="912343"/>
          </a:xfrm>
        </p:spPr>
        <p:txBody>
          <a:bodyPr lIns="0" tIns="0" rIns="0" bIns="0" anchor="t">
            <a:normAutofit fontScale="92500" lnSpcReduction="10000"/>
          </a:bodyPr>
          <a:lstStyle/>
          <a:p>
            <a:r>
              <a:rPr lang="es-ES" sz="1900">
                <a:ea typeface="+mj-lt"/>
                <a:cs typeface="+mj-lt"/>
              </a:rPr>
              <a:t>Se está utilizando el ML para invertir en el mercado bursátil. Es decir, la tecnología aprende de los patrones de inversión para así comprar y vender de la manera más eficiente. En otras palabras, lo que los expertos en la bolsa aprenden con el tiempo, las máquinas lo aprenden también.</a:t>
            </a:r>
            <a:endParaRPr lang="es-ES"/>
          </a:p>
        </p:txBody>
      </p:sp>
      <p:pic>
        <p:nvPicPr>
          <p:cNvPr id="5" name="Imagen 5" descr="Imagen que contiene agua, hombre, grande, mujer&#10;&#10;Descripción generada con confianza muy alta">
            <a:extLst>
              <a:ext uri="{FF2B5EF4-FFF2-40B4-BE49-F238E27FC236}">
                <a16:creationId xmlns:a16="http://schemas.microsoft.com/office/drawing/2014/main" id="{F4E58CF5-C0C5-451E-B208-B326C0DAD679}"/>
              </a:ext>
            </a:extLst>
          </p:cNvPr>
          <p:cNvPicPr>
            <a:picLocks noChangeAspect="1"/>
          </p:cNvPicPr>
          <p:nvPr/>
        </p:nvPicPr>
        <p:blipFill>
          <a:blip r:embed="rId2"/>
          <a:stretch>
            <a:fillRect/>
          </a:stretch>
        </p:blipFill>
        <p:spPr>
          <a:xfrm>
            <a:off x="685441" y="2429684"/>
            <a:ext cx="2705100" cy="1685925"/>
          </a:xfrm>
          <a:prstGeom prst="rect">
            <a:avLst/>
          </a:prstGeom>
        </p:spPr>
      </p:pic>
      <p:pic>
        <p:nvPicPr>
          <p:cNvPr id="8" name="Imagen 8" descr="Imagen que contiene tabla&#10;&#10;Descripción generada con confianza muy alta">
            <a:extLst>
              <a:ext uri="{FF2B5EF4-FFF2-40B4-BE49-F238E27FC236}">
                <a16:creationId xmlns:a16="http://schemas.microsoft.com/office/drawing/2014/main" id="{7D2A1FFC-8EB1-4974-A586-5951F44FB2BD}"/>
              </a:ext>
            </a:extLst>
          </p:cNvPr>
          <p:cNvPicPr>
            <a:picLocks noChangeAspect="1"/>
          </p:cNvPicPr>
          <p:nvPr/>
        </p:nvPicPr>
        <p:blipFill>
          <a:blip r:embed="rId3"/>
          <a:stretch>
            <a:fillRect/>
          </a:stretch>
        </p:blipFill>
        <p:spPr>
          <a:xfrm>
            <a:off x="5853023" y="2368102"/>
            <a:ext cx="2840247" cy="1765957"/>
          </a:xfrm>
          <a:prstGeom prst="rect">
            <a:avLst/>
          </a:prstGeom>
        </p:spPr>
      </p:pic>
    </p:spTree>
    <p:extLst>
      <p:ext uri="{BB962C8B-B14F-4D97-AF65-F5344CB8AC3E}">
        <p14:creationId xmlns:p14="http://schemas.microsoft.com/office/powerpoint/2010/main" val="2251177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Videojuegos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276781"/>
            <a:ext cx="4522219" cy="1392933"/>
          </a:xfrm>
        </p:spPr>
        <p:txBody>
          <a:bodyPr lIns="0" tIns="0" rIns="0" bIns="0" anchor="t">
            <a:normAutofit/>
          </a:bodyPr>
          <a:lstStyle/>
          <a:p>
            <a:pPr marL="0" indent="0">
              <a:buNone/>
            </a:pPr>
            <a:r>
              <a:rPr lang="es-ES" sz="1900" dirty="0">
                <a:ea typeface="+mj-lt"/>
                <a:cs typeface="+mj-lt"/>
              </a:rPr>
              <a:t>Un ejemplo muy común del ML en este caso son los de dar vida a los bots que interactúan con el jugador de una u otra manera posible, o los </a:t>
            </a:r>
            <a:r>
              <a:rPr lang="es-ES" sz="1900">
                <a:ea typeface="+mj-lt"/>
                <a:cs typeface="+mj-lt"/>
              </a:rPr>
              <a:t>conocidos juegos de estrategia e incluso de deportes.</a:t>
            </a:r>
            <a:endParaRPr lang="es-ES">
              <a:ea typeface="+mj-lt"/>
              <a:cs typeface="+mj-lt"/>
            </a:endParaRPr>
          </a:p>
        </p:txBody>
      </p:sp>
      <p:pic>
        <p:nvPicPr>
          <p:cNvPr id="4" name="Imagen 5" descr="Imagen que contiene rompecabezas&#10;&#10;Descripción generada con confianza muy alta">
            <a:extLst>
              <a:ext uri="{FF2B5EF4-FFF2-40B4-BE49-F238E27FC236}">
                <a16:creationId xmlns:a16="http://schemas.microsoft.com/office/drawing/2014/main" id="{C8E703D1-61B8-4AE5-B870-D9DBF06A5CB9}"/>
              </a:ext>
            </a:extLst>
          </p:cNvPr>
          <p:cNvPicPr>
            <a:picLocks noChangeAspect="1"/>
          </p:cNvPicPr>
          <p:nvPr/>
        </p:nvPicPr>
        <p:blipFill>
          <a:blip r:embed="rId2"/>
          <a:stretch>
            <a:fillRect/>
          </a:stretch>
        </p:blipFill>
        <p:spPr>
          <a:xfrm>
            <a:off x="5292305" y="1281497"/>
            <a:ext cx="2743200" cy="1459072"/>
          </a:xfrm>
          <a:prstGeom prst="rect">
            <a:avLst/>
          </a:prstGeom>
        </p:spPr>
      </p:pic>
      <p:pic>
        <p:nvPicPr>
          <p:cNvPr id="7" name="Imagen 8" descr="Imagen que contiene pasto, persona, jugador, hombre&#10;&#10;Descripción generada con confianza muy alta">
            <a:extLst>
              <a:ext uri="{FF2B5EF4-FFF2-40B4-BE49-F238E27FC236}">
                <a16:creationId xmlns:a16="http://schemas.microsoft.com/office/drawing/2014/main" id="{6B650D9A-0193-4C2E-ACD3-AE2EF4415741}"/>
              </a:ext>
            </a:extLst>
          </p:cNvPr>
          <p:cNvPicPr>
            <a:picLocks noChangeAspect="1"/>
          </p:cNvPicPr>
          <p:nvPr/>
        </p:nvPicPr>
        <p:blipFill>
          <a:blip r:embed="rId3"/>
          <a:stretch>
            <a:fillRect/>
          </a:stretch>
        </p:blipFill>
        <p:spPr>
          <a:xfrm>
            <a:off x="5292306" y="2770697"/>
            <a:ext cx="2743200" cy="1543050"/>
          </a:xfrm>
          <a:prstGeom prst="rect">
            <a:avLst/>
          </a:prstGeom>
        </p:spPr>
      </p:pic>
    </p:spTree>
    <p:extLst>
      <p:ext uri="{BB962C8B-B14F-4D97-AF65-F5344CB8AC3E}">
        <p14:creationId xmlns:p14="http://schemas.microsoft.com/office/powerpoint/2010/main" val="880005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Carros autónomos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628560" y="1325948"/>
            <a:ext cx="7972784" cy="1009390"/>
          </a:xfrm>
        </p:spPr>
        <p:txBody>
          <a:bodyPr lIns="0" tIns="0" rIns="0" bIns="0" anchor="t">
            <a:normAutofit/>
          </a:bodyPr>
          <a:lstStyle/>
          <a:p>
            <a:r>
              <a:rPr lang="es-ES" sz="1900">
                <a:ea typeface="+mj-lt"/>
                <a:cs typeface="+mj-lt"/>
              </a:rPr>
              <a:t>Las tareas principales de los algoritmos de Machine Learning en un automóvil autónomo es la representación continua del entorno y la predicción de posibles cambios en esos entornos:</a:t>
            </a:r>
            <a:endParaRPr lang="es-ES"/>
          </a:p>
        </p:txBody>
      </p:sp>
      <p:pic>
        <p:nvPicPr>
          <p:cNvPr id="5" name="Imagen 5" descr="Vista de calle con carros&#10;&#10;Descripción generada con confianza alta">
            <a:extLst>
              <a:ext uri="{FF2B5EF4-FFF2-40B4-BE49-F238E27FC236}">
                <a16:creationId xmlns:a16="http://schemas.microsoft.com/office/drawing/2014/main" id="{EA79AFEE-0975-4522-90FC-249EEB5FB890}"/>
              </a:ext>
            </a:extLst>
          </p:cNvPr>
          <p:cNvPicPr>
            <a:picLocks noChangeAspect="1"/>
          </p:cNvPicPr>
          <p:nvPr/>
        </p:nvPicPr>
        <p:blipFill>
          <a:blip r:embed="rId2"/>
          <a:stretch>
            <a:fillRect/>
          </a:stretch>
        </p:blipFill>
        <p:spPr>
          <a:xfrm>
            <a:off x="5888876" y="2418901"/>
            <a:ext cx="2714625" cy="1696708"/>
          </a:xfrm>
          <a:prstGeom prst="rect">
            <a:avLst/>
          </a:prstGeom>
        </p:spPr>
      </p:pic>
      <p:sp>
        <p:nvSpPr>
          <p:cNvPr id="7" name="CuadroTexto 6">
            <a:extLst>
              <a:ext uri="{FF2B5EF4-FFF2-40B4-BE49-F238E27FC236}">
                <a16:creationId xmlns:a16="http://schemas.microsoft.com/office/drawing/2014/main" id="{C1DD446F-A801-4715-994D-32755100FB04}"/>
              </a:ext>
            </a:extLst>
          </p:cNvPr>
          <p:cNvSpPr txBox="1"/>
          <p:nvPr/>
        </p:nvSpPr>
        <p:spPr>
          <a:xfrm>
            <a:off x="569343" y="2418631"/>
            <a:ext cx="5190945" cy="15881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ct val="0"/>
              </a:spcBef>
              <a:buFont typeface="Arial,Sans-Serif"/>
              <a:buChar char="•"/>
            </a:pPr>
            <a:r>
              <a:rPr lang="es-ES">
                <a:cs typeface="Arial"/>
              </a:rPr>
              <a:t>Detección de objetos.</a:t>
            </a:r>
            <a:endParaRPr lang="es-ES">
              <a:ea typeface="+mn-lt"/>
              <a:cs typeface="+mn-lt"/>
            </a:endParaRPr>
          </a:p>
          <a:p>
            <a:pPr marL="285750" indent="-285750">
              <a:lnSpc>
                <a:spcPct val="90000"/>
              </a:lnSpc>
              <a:spcBef>
                <a:spcPct val="0"/>
              </a:spcBef>
              <a:buFont typeface="Arial,Sans-Serif"/>
              <a:buChar char="•"/>
            </a:pPr>
            <a:r>
              <a:rPr lang="es-ES">
                <a:cs typeface="Arial"/>
              </a:rPr>
              <a:t>Identificación o reconocimiento de objetos.</a:t>
            </a:r>
            <a:endParaRPr lang="es-ES">
              <a:ea typeface="+mn-lt"/>
              <a:cs typeface="+mn-lt"/>
            </a:endParaRPr>
          </a:p>
          <a:p>
            <a:pPr marL="285750" indent="-285750">
              <a:lnSpc>
                <a:spcPct val="90000"/>
              </a:lnSpc>
              <a:spcBef>
                <a:spcPct val="0"/>
              </a:spcBef>
              <a:buFont typeface="Arial,Sans-Serif"/>
              <a:buChar char="•"/>
            </a:pPr>
            <a:r>
              <a:rPr lang="es-ES">
                <a:cs typeface="Arial"/>
              </a:rPr>
              <a:t>Clasificación de objetos.</a:t>
            </a:r>
            <a:endParaRPr lang="es-ES">
              <a:ea typeface="+mn-lt"/>
              <a:cs typeface="+mn-lt"/>
            </a:endParaRPr>
          </a:p>
          <a:p>
            <a:pPr marL="285750" indent="-285750">
              <a:lnSpc>
                <a:spcPct val="90000"/>
              </a:lnSpc>
              <a:spcBef>
                <a:spcPct val="0"/>
              </a:spcBef>
              <a:buFont typeface="Arial,Sans-Serif"/>
              <a:buChar char="•"/>
            </a:pPr>
            <a:r>
              <a:rPr lang="es-ES">
                <a:cs typeface="Arial"/>
              </a:rPr>
              <a:t>Localización de objetos y predicción de movimiento.</a:t>
            </a:r>
          </a:p>
          <a:p>
            <a:pPr marL="285750" indent="-285750">
              <a:lnSpc>
                <a:spcPct val="90000"/>
              </a:lnSpc>
              <a:spcBef>
                <a:spcPct val="0"/>
              </a:spcBef>
              <a:buFont typeface="Arial,Sans-Serif"/>
              <a:buChar char="•"/>
            </a:pPr>
            <a:r>
              <a:rPr lang="es-ES">
                <a:cs typeface="Arial"/>
              </a:rPr>
              <a:t>Toma de decisiones.</a:t>
            </a:r>
            <a:endParaRPr lang="es-ES" dirty="0">
              <a:cs typeface="Arial"/>
            </a:endParaRPr>
          </a:p>
        </p:txBody>
      </p:sp>
    </p:spTree>
    <p:extLst>
      <p:ext uri="{BB962C8B-B14F-4D97-AF65-F5344CB8AC3E}">
        <p14:creationId xmlns:p14="http://schemas.microsoft.com/office/powerpoint/2010/main" val="3934176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304-C34D-4945-9DE3-648B2D513147}"/>
              </a:ext>
            </a:extLst>
          </p:cNvPr>
          <p:cNvSpPr>
            <a:spLocks noGrp="1"/>
          </p:cNvSpPr>
          <p:nvPr>
            <p:ph type="title"/>
          </p:nvPr>
        </p:nvSpPr>
        <p:spPr/>
        <p:txBody>
          <a:bodyPr/>
          <a:lstStyle/>
          <a:p>
            <a:pPr algn="ctr"/>
            <a:r>
              <a:rPr lang="es-ES"/>
              <a:t>Antivirus</a:t>
            </a:r>
          </a:p>
        </p:txBody>
      </p:sp>
      <p:sp>
        <p:nvSpPr>
          <p:cNvPr id="3" name="Marcador de texto 2">
            <a:extLst>
              <a:ext uri="{FF2B5EF4-FFF2-40B4-BE49-F238E27FC236}">
                <a16:creationId xmlns:a16="http://schemas.microsoft.com/office/drawing/2014/main" id="{5D7F351C-E9C9-49CC-8945-CF0A203110EF}"/>
              </a:ext>
            </a:extLst>
          </p:cNvPr>
          <p:cNvSpPr>
            <a:spLocks noGrp="1"/>
          </p:cNvSpPr>
          <p:nvPr>
            <p:ph type="body"/>
          </p:nvPr>
        </p:nvSpPr>
        <p:spPr>
          <a:xfrm>
            <a:off x="563862" y="1218118"/>
            <a:ext cx="8296275" cy="1278966"/>
          </a:xfrm>
        </p:spPr>
        <p:txBody>
          <a:bodyPr lIns="0" tIns="0" rIns="0" bIns="0" anchor="t">
            <a:normAutofit/>
          </a:bodyPr>
          <a:lstStyle/>
          <a:p>
            <a:r>
              <a:rPr lang="es-ES" sz="1900" dirty="0">
                <a:ea typeface="+mj-lt"/>
                <a:cs typeface="+mj-lt"/>
              </a:rPr>
              <a:t>La cantidad de malwares que se crean diariamente es enorme por lo que realizar un escaneo de un PC donde se tuviera que analizar en cada archivo cada tipo de virus </a:t>
            </a:r>
            <a:r>
              <a:rPr lang="es-ES" sz="1900">
                <a:ea typeface="+mj-lt"/>
                <a:cs typeface="+mj-lt"/>
              </a:rPr>
              <a:t>sería intratable.</a:t>
            </a:r>
            <a:endParaRPr lang="es-ES" sz="1900" dirty="0">
              <a:cs typeface="Arial"/>
            </a:endParaRPr>
          </a:p>
        </p:txBody>
      </p:sp>
      <p:pic>
        <p:nvPicPr>
          <p:cNvPr id="4" name="Imagen 5" descr="Imagen que contiene objeto, reloj, oscuro, hombre&#10;&#10;Descripción generada con confianza muy alta">
            <a:extLst>
              <a:ext uri="{FF2B5EF4-FFF2-40B4-BE49-F238E27FC236}">
                <a16:creationId xmlns:a16="http://schemas.microsoft.com/office/drawing/2014/main" id="{6215B76F-A365-4F58-8CC1-33DD8BEA2FC2}"/>
              </a:ext>
            </a:extLst>
          </p:cNvPr>
          <p:cNvPicPr>
            <a:picLocks noChangeAspect="1"/>
          </p:cNvPicPr>
          <p:nvPr/>
        </p:nvPicPr>
        <p:blipFill>
          <a:blip r:embed="rId2"/>
          <a:stretch>
            <a:fillRect/>
          </a:stretch>
        </p:blipFill>
        <p:spPr>
          <a:xfrm>
            <a:off x="526211" y="2413895"/>
            <a:ext cx="3077473" cy="1404794"/>
          </a:xfrm>
          <a:prstGeom prst="rect">
            <a:avLst/>
          </a:prstGeom>
        </p:spPr>
      </p:pic>
      <p:sp>
        <p:nvSpPr>
          <p:cNvPr id="8" name="CuadroTexto 7">
            <a:extLst>
              <a:ext uri="{FF2B5EF4-FFF2-40B4-BE49-F238E27FC236}">
                <a16:creationId xmlns:a16="http://schemas.microsoft.com/office/drawing/2014/main" id="{9EB65F69-C8FF-4576-A32C-21C119641D91}"/>
              </a:ext>
            </a:extLst>
          </p:cNvPr>
          <p:cNvSpPr txBox="1"/>
          <p:nvPr/>
        </p:nvSpPr>
        <p:spPr>
          <a:xfrm>
            <a:off x="3728768" y="2418631"/>
            <a:ext cx="49429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Arial"/>
              </a:rPr>
              <a:t>por este motivo, en la actualidad los antivirus contienen un algoritmo, el cual aprende características esenciales de los malwares actualmente conocidos y de esta manera reduce la complejidad de detectarlos.</a:t>
            </a:r>
            <a:endParaRPr lang="es-ES"/>
          </a:p>
        </p:txBody>
      </p:sp>
    </p:spTree>
    <p:extLst>
      <p:ext uri="{BB962C8B-B14F-4D97-AF65-F5344CB8AC3E}">
        <p14:creationId xmlns:p14="http://schemas.microsoft.com/office/powerpoint/2010/main" val="730292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617400" y="851760"/>
            <a:ext cx="7886520" cy="3263040"/>
          </a:xfrm>
          <a:prstGeom prst="rect">
            <a:avLst/>
          </a:prstGeom>
          <a:noFill/>
          <a:ln>
            <a:noFill/>
          </a:ln>
        </p:spPr>
        <p:txBody>
          <a:bodyPr lIns="0" tIns="0" rIns="0" bIns="0" anchor="ctr"/>
          <a:lstStyle/>
          <a:p>
            <a:pPr algn="ctr"/>
            <a:r>
              <a:rPr lang="en-US" sz="3200" b="1" strike="noStrike" spc="-1">
                <a:latin typeface="Arial"/>
              </a:rPr>
              <a:t>Gracias</a:t>
            </a:r>
          </a:p>
        </p:txBody>
      </p:sp>
    </p:spTree>
    <p:extLst>
      <p:ext uri="{BB962C8B-B14F-4D97-AF65-F5344CB8AC3E}">
        <p14:creationId xmlns:p14="http://schemas.microsoft.com/office/powerpoint/2010/main" val="21218992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ECC608-663C-463F-9581-408328382B2F}"/>
              </a:ext>
            </a:extLst>
          </p:cNvPr>
          <p:cNvSpPr>
            <a:spLocks noGrp="1"/>
          </p:cNvSpPr>
          <p:nvPr>
            <p:ph type="title"/>
          </p:nvPr>
        </p:nvSpPr>
        <p:spPr/>
        <p:txBody>
          <a:bodyPr/>
          <a:lstStyle/>
          <a:p>
            <a:r>
              <a:rPr lang="es-ES">
                <a:ea typeface="+mj-lt"/>
                <a:cs typeface="+mj-lt"/>
              </a:rPr>
              <a:t>Referencias</a:t>
            </a:r>
            <a:endParaRPr lang="es-ES"/>
          </a:p>
          <a:p>
            <a:endParaRPr lang="es-ES"/>
          </a:p>
        </p:txBody>
      </p:sp>
      <p:sp>
        <p:nvSpPr>
          <p:cNvPr id="3" name="Marcador de texto 2">
            <a:extLst>
              <a:ext uri="{FF2B5EF4-FFF2-40B4-BE49-F238E27FC236}">
                <a16:creationId xmlns:a16="http://schemas.microsoft.com/office/drawing/2014/main" id="{990E36A5-34A8-4A50-BDC3-E126EDD8515C}"/>
              </a:ext>
            </a:extLst>
          </p:cNvPr>
          <p:cNvSpPr>
            <a:spLocks noGrp="1"/>
          </p:cNvSpPr>
          <p:nvPr>
            <p:ph type="body"/>
          </p:nvPr>
        </p:nvSpPr>
        <p:spPr>
          <a:xfrm>
            <a:off x="534731" y="1425490"/>
            <a:ext cx="7886520" cy="2723749"/>
          </a:xfrm>
        </p:spPr>
        <p:txBody>
          <a:bodyPr lIns="0" tIns="0" rIns="0" bIns="0" anchor="t">
            <a:normAutofit fontScale="92500" lnSpcReduction="20000"/>
          </a:bodyPr>
          <a:lstStyle/>
          <a:p>
            <a:pPr marL="285750" indent="-285750" algn="just">
              <a:buFont typeface="Wingdings" panose="05000000000000000000" pitchFamily="2" charset="2"/>
              <a:buChar char="ü"/>
            </a:pPr>
            <a:r>
              <a:rPr lang="es-CO" sz="1800" dirty="0">
                <a:hlinkClick r:id="rId2"/>
              </a:rPr>
              <a:t>https://www.edureka.co/blog/what-is-machine-learning/</a:t>
            </a:r>
            <a:endParaRPr lang="es-CO" sz="1800" dirty="0"/>
          </a:p>
          <a:p>
            <a:pPr marL="285750" indent="-285750" algn="just">
              <a:buFont typeface="Wingdings" panose="05000000000000000000" pitchFamily="2" charset="2"/>
              <a:buChar char="ü"/>
            </a:pPr>
            <a:r>
              <a:rPr lang="es-CO" sz="1800" dirty="0">
                <a:hlinkClick r:id="rId3"/>
              </a:rPr>
              <a:t>https://expertsystem.com/machine-learning-definition/</a:t>
            </a:r>
            <a:endParaRPr lang="es-CO" sz="1800" dirty="0"/>
          </a:p>
          <a:p>
            <a:pPr marL="285750" indent="-285750" algn="just">
              <a:buFont typeface="Wingdings" panose="05000000000000000000" pitchFamily="2" charset="2"/>
              <a:buChar char="ü"/>
            </a:pPr>
            <a:r>
              <a:rPr lang="es-CO" sz="1800" dirty="0">
                <a:hlinkClick r:id="rId4"/>
              </a:rPr>
              <a:t>https://www.vectra.ai/blogpost/alan-turing-and-the-birth-of-machine-intelligence</a:t>
            </a:r>
            <a:endParaRPr lang="es-CO" sz="1800" dirty="0"/>
          </a:p>
          <a:p>
            <a:pPr marL="285750" indent="-285750" algn="just">
              <a:buFont typeface="Wingdings" panose="05000000000000000000" pitchFamily="2" charset="2"/>
              <a:buChar char="ü"/>
            </a:pPr>
            <a:r>
              <a:rPr lang="es-CO" sz="1800" dirty="0">
                <a:ea typeface="+mj-lt"/>
                <a:cs typeface="+mj-lt"/>
                <a:hlinkClick r:id="rId5"/>
              </a:rPr>
              <a:t>https://www.raona.com/los-10-algoritmos-esenciales-machine-learning/</a:t>
            </a:r>
          </a:p>
          <a:p>
            <a:pPr marL="285750" indent="-285750" algn="just">
              <a:buFont typeface="Wingdings" panose="05000000000000000000" pitchFamily="2" charset="2"/>
              <a:buChar char="ü"/>
            </a:pPr>
            <a:r>
              <a:rPr lang="es-CO" sz="1800" dirty="0">
                <a:ea typeface="+mj-lt"/>
                <a:cs typeface="+mj-lt"/>
                <a:hlinkClick r:id="rId6"/>
              </a:rPr>
              <a:t>https://www.apd.es/algoritmos-del-machine-learning/</a:t>
            </a:r>
          </a:p>
          <a:p>
            <a:pPr marL="285750" indent="-285750" algn="just">
              <a:buFont typeface="Wingdings" panose="05000000000000000000" pitchFamily="2" charset="2"/>
              <a:buChar char="ü"/>
            </a:pPr>
            <a:r>
              <a:rPr lang="es-CO" sz="1800" dirty="0">
                <a:ea typeface="+mj-lt"/>
                <a:cs typeface="+mj-lt"/>
                <a:hlinkClick r:id="rId7"/>
              </a:rPr>
              <a:t>https://azure.microsoft.com/es-es/services/machine-learning/</a:t>
            </a:r>
            <a:endParaRPr lang="es-CO" sz="1800" dirty="0">
              <a:ea typeface="+mj-lt"/>
              <a:cs typeface="+mj-lt"/>
            </a:endParaRPr>
          </a:p>
          <a:p>
            <a:pPr marL="285750" indent="-285750" algn="just">
              <a:buFont typeface="Wingdings" panose="05000000000000000000" pitchFamily="2" charset="2"/>
              <a:buChar char="ü"/>
            </a:pPr>
            <a:r>
              <a:rPr lang="es-CO" sz="1800" dirty="0">
                <a:ea typeface="+mj-lt"/>
                <a:cs typeface="+mj-lt"/>
                <a:hlinkClick r:id="rId8"/>
              </a:rPr>
              <a:t>https://www.ibm.com/watson</a:t>
            </a:r>
          </a:p>
          <a:p>
            <a:pPr marL="285750" indent="-285750" algn="just">
              <a:buFont typeface="Wingdings" panose="05000000000000000000" pitchFamily="2" charset="2"/>
              <a:buChar char="ü"/>
            </a:pPr>
            <a:r>
              <a:rPr lang="es-CO" sz="1800" dirty="0">
                <a:ea typeface="+mj-lt"/>
                <a:cs typeface="+mj-lt"/>
                <a:hlinkClick r:id="rId9"/>
              </a:rPr>
              <a:t>https://www.itdo.com/blog/machine-learning-5-herramientas-para-tus-desarrolladores/</a:t>
            </a:r>
            <a:endParaRPr lang="es-CO" sz="1800" dirty="0">
              <a:ea typeface="+mj-lt"/>
              <a:cs typeface="+mj-lt"/>
            </a:endParaRPr>
          </a:p>
          <a:p>
            <a:pPr marL="285750" indent="-285750" algn="just">
              <a:buFont typeface="Wingdings" panose="05000000000000000000" pitchFamily="2" charset="2"/>
              <a:buChar char="ü"/>
            </a:pPr>
            <a:r>
              <a:rPr lang="es-CO" sz="1800" dirty="0">
                <a:ea typeface="+mj-lt"/>
                <a:cs typeface="+mj-lt"/>
                <a:hlinkClick r:id="rId10"/>
              </a:rPr>
              <a:t>https://www.techworld.com/picture-gallery/apps-wearables/best-ai-machine-learning-tools-for-developers-3657996/</a:t>
            </a:r>
            <a:endParaRPr lang="es-CO" sz="1800" dirty="0">
              <a:ea typeface="+mj-lt"/>
              <a:cs typeface="+mj-lt"/>
            </a:endParaRPr>
          </a:p>
          <a:p>
            <a:pPr marL="285750" indent="-285750" algn="just">
              <a:buFont typeface="Wingdings" panose="05000000000000000000" pitchFamily="2" charset="2"/>
              <a:buChar char="ü"/>
            </a:pPr>
            <a:r>
              <a:rPr lang="es-CO" sz="1800" dirty="0">
                <a:ea typeface="+mj-lt"/>
                <a:cs typeface="+mj-lt"/>
                <a:hlinkClick r:id="rId11"/>
              </a:rPr>
              <a:t>https://www.vexsoluciones.com/inteligencia-artificial/ejemplos-del-machine-learning-usos-y-aplicaciones/</a:t>
            </a:r>
            <a:endParaRPr lang="es-CO" sz="1800" dirty="0">
              <a:ea typeface="+mj-lt"/>
              <a:cs typeface="+mj-lt"/>
            </a:endParaRPr>
          </a:p>
          <a:p>
            <a:pPr marL="285750" indent="-285750" algn="just">
              <a:buFont typeface="Wingdings" panose="05000000000000000000" pitchFamily="2" charset="2"/>
              <a:buChar char="ü"/>
            </a:pPr>
            <a:r>
              <a:rPr lang="es-CO" sz="1800" dirty="0">
                <a:ea typeface="+mj-lt"/>
                <a:cs typeface="+mj-lt"/>
                <a:hlinkClick r:id="rId12"/>
              </a:rPr>
              <a:t>https://www.aprendemachinelearning.com/</a:t>
            </a:r>
            <a:endParaRPr lang="es-CO" sz="1800" dirty="0">
              <a:ea typeface="+mj-lt"/>
              <a:cs typeface="+mj-lt"/>
            </a:endParaRPr>
          </a:p>
          <a:p>
            <a:pPr marL="285750" indent="-285750" algn="just">
              <a:buFont typeface="Wingdings" panose="05000000000000000000" pitchFamily="2" charset="2"/>
              <a:buChar char="ü"/>
            </a:pPr>
            <a:endParaRPr lang="es-CO" sz="1800" dirty="0">
              <a:ea typeface="+mj-lt"/>
              <a:cs typeface="+mj-lt"/>
            </a:endParaRPr>
          </a:p>
        </p:txBody>
      </p:sp>
    </p:spTree>
    <p:extLst>
      <p:ext uri="{BB962C8B-B14F-4D97-AF65-F5344CB8AC3E}">
        <p14:creationId xmlns:p14="http://schemas.microsoft.com/office/powerpoint/2010/main" val="3964026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628560" y="149039"/>
            <a:ext cx="7886520" cy="993960"/>
          </a:xfrm>
        </p:spPr>
        <p:txBody>
          <a:bodyPr/>
          <a:lstStyle/>
          <a:p>
            <a:pPr algn="ctr"/>
            <a:r>
              <a:rPr lang="es-ES" sz="3600" b="1"/>
              <a:t>Evolución histórica de Machine </a:t>
            </a:r>
            <a:r>
              <a:rPr lang="es-ES" sz="3600" b="1" err="1"/>
              <a:t>Learning</a:t>
            </a:r>
            <a:endParaRPr lang="es-ES" sz="3600"/>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267788" y="1326582"/>
            <a:ext cx="5011783" cy="3004457"/>
          </a:xfrm>
        </p:spPr>
        <p:txBody>
          <a:bodyPr lIns="0" tIns="0" rIns="0" bIns="0" anchor="t">
            <a:normAutofit/>
          </a:bodyPr>
          <a:lstStyle/>
          <a:p>
            <a:pPr algn="just"/>
            <a:r>
              <a:rPr lang="es-ES" sz="2400"/>
              <a:t>Alan </a:t>
            </a:r>
            <a:r>
              <a:rPr lang="es-ES" sz="2400" err="1"/>
              <a:t>Turing</a:t>
            </a:r>
            <a:r>
              <a:rPr lang="es-ES" sz="2400"/>
              <a:t> en 1950 realizó los primeros cuestionamientos que abren paso a la inteligencia artificial.</a:t>
            </a:r>
          </a:p>
          <a:p>
            <a:pPr algn="just"/>
            <a:endParaRPr lang="es-ES" sz="2400"/>
          </a:p>
          <a:p>
            <a:pPr marL="342900" indent="-342900" algn="just">
              <a:buFont typeface="Arial" panose="020B0604020202020204" pitchFamily="34" charset="0"/>
              <a:buChar char="•"/>
            </a:pPr>
            <a:r>
              <a:rPr lang="es-ES" sz="2400"/>
              <a:t>Creación de la máquina de </a:t>
            </a:r>
            <a:r>
              <a:rPr lang="es-ES" sz="2400" err="1"/>
              <a:t>Turing</a:t>
            </a:r>
            <a:r>
              <a:rPr lang="es-ES" sz="2400"/>
              <a:t>.</a:t>
            </a:r>
          </a:p>
          <a:p>
            <a:pPr algn="just"/>
            <a:endParaRPr lang="es-ES" sz="2400"/>
          </a:p>
          <a:p>
            <a:pPr marL="342900" indent="-342900" algn="just">
              <a:buFont typeface="Arial" panose="020B0604020202020204" pitchFamily="34" charset="0"/>
              <a:buChar char="•"/>
            </a:pPr>
            <a:r>
              <a:rPr lang="es-ES" sz="2400"/>
              <a:t>Desarrollo del juego “</a:t>
            </a:r>
            <a:r>
              <a:rPr lang="es-ES" sz="2400" err="1"/>
              <a:t>The</a:t>
            </a:r>
            <a:r>
              <a:rPr lang="es-ES" sz="2400"/>
              <a:t> </a:t>
            </a:r>
            <a:r>
              <a:rPr lang="es-ES" sz="2400" err="1"/>
              <a:t>imitation</a:t>
            </a:r>
            <a:r>
              <a:rPr lang="es-ES" sz="2400"/>
              <a:t> </a:t>
            </a:r>
            <a:r>
              <a:rPr lang="es-ES" sz="2400" err="1"/>
              <a:t>game</a:t>
            </a:r>
            <a:r>
              <a:rPr lang="es-ES" sz="2400"/>
              <a:t>”- Test de </a:t>
            </a:r>
            <a:r>
              <a:rPr lang="es-ES" sz="2400" err="1"/>
              <a:t>turing</a:t>
            </a: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Imagen 4"/>
          <p:cNvPicPr>
            <a:picLocks noChangeAspect="1"/>
          </p:cNvPicPr>
          <p:nvPr/>
        </p:nvPicPr>
        <p:blipFill>
          <a:blip r:embed="rId2"/>
          <a:stretch>
            <a:fillRect/>
          </a:stretch>
        </p:blipFill>
        <p:spPr>
          <a:xfrm>
            <a:off x="5513156" y="1325893"/>
            <a:ext cx="3305798" cy="2700387"/>
          </a:xfrm>
          <a:prstGeom prst="rect">
            <a:avLst/>
          </a:prstGeom>
        </p:spPr>
      </p:pic>
    </p:spTree>
    <p:extLst>
      <p:ext uri="{BB962C8B-B14F-4D97-AF65-F5344CB8AC3E}">
        <p14:creationId xmlns:p14="http://schemas.microsoft.com/office/powerpoint/2010/main" val="1506461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628560" y="149039"/>
            <a:ext cx="7886520" cy="993960"/>
          </a:xfrm>
        </p:spPr>
        <p:txBody>
          <a:bodyPr/>
          <a:lstStyle/>
          <a:p>
            <a:pPr algn="ctr"/>
            <a:r>
              <a:rPr lang="es-ES" sz="3600" b="1"/>
              <a:t>Evolución histórica de Machine </a:t>
            </a:r>
            <a:r>
              <a:rPr lang="es-ES" sz="3600" b="1" err="1"/>
              <a:t>Learning</a:t>
            </a:r>
            <a:endParaRPr lang="es-ES" sz="3600"/>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278674" y="1390424"/>
            <a:ext cx="6459401" cy="3004457"/>
          </a:xfrm>
        </p:spPr>
        <p:txBody>
          <a:bodyPr lIns="0" tIns="0" rIns="0" bIns="0" anchor="t">
            <a:normAutofit fontScale="92500" lnSpcReduction="10000"/>
          </a:bodyPr>
          <a:lstStyle/>
          <a:p>
            <a:pPr algn="just"/>
            <a:r>
              <a:rPr lang="es-CO" sz="2400"/>
              <a:t>Los inicios del Machine </a:t>
            </a:r>
            <a:r>
              <a:rPr lang="es-CO" sz="2400" err="1"/>
              <a:t>Learning</a:t>
            </a:r>
            <a:r>
              <a:rPr lang="es-CO" sz="2400"/>
              <a:t> los encontramos en los años 50s, cuando Arthur Samuel, pionero en el campo de los juegos informáticos e IA, escribió el primer programa de aprendizaje informático.</a:t>
            </a:r>
          </a:p>
          <a:p>
            <a:pPr algn="just"/>
            <a:endParaRPr lang="es-CO" sz="2400"/>
          </a:p>
          <a:p>
            <a:pPr algn="just"/>
            <a:r>
              <a:rPr lang="es-CO" sz="2400"/>
              <a:t>El programa de Samuel era el juego de “damas”, que contribuyó a que la computadora mejorara en el juego conforme jugaba más, esto fue posible al estudiar qué movimientos componían estrategias ganadoras e incorporarlos en su programa.</a:t>
            </a: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074" name="Picture 2" descr="https://cs.stanford.edu/sites/default/files/Arthur%20Samuel%20pic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980" y="1390423"/>
            <a:ext cx="1699845" cy="277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38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t>Como funciona ML?</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373199" y="1091931"/>
            <a:ext cx="8310155" cy="2990212"/>
          </a:xfrm>
        </p:spPr>
        <p:txBody>
          <a:bodyPr lIns="0" tIns="0" rIns="0" bIns="0" anchor="t">
            <a:normAutofit fontScale="92500"/>
          </a:bodyPr>
          <a:lstStyle/>
          <a:p>
            <a:pPr algn="just" fontAlgn="base"/>
            <a:r>
              <a:rPr lang="es-CO" sz="2400"/>
              <a:t>El algoritmo de Machine </a:t>
            </a:r>
            <a:r>
              <a:rPr lang="es-CO" sz="2400" err="1"/>
              <a:t>Learning</a:t>
            </a:r>
            <a:r>
              <a:rPr lang="es-CO" sz="2400"/>
              <a:t> se prepara utilizando un conjunto de datos de entrenamiento para crear un modelo. Cuando se introducen nuevos datos de entrada en el algoritmo de ML, se realiza una predicción en función del modelo.</a:t>
            </a:r>
          </a:p>
          <a:p>
            <a:pPr algn="just" fontAlgn="base"/>
            <a:endParaRPr lang="es-CO" sz="2400"/>
          </a:p>
          <a:p>
            <a:pPr algn="just" fontAlgn="base"/>
            <a:r>
              <a:rPr lang="es-CO" sz="2400"/>
              <a:t>Se evalúa la precisión de la predicción y, si la precisión es aceptable, se implementa el algoritmo de Machine </a:t>
            </a:r>
            <a:r>
              <a:rPr lang="es-CO" sz="2400" err="1"/>
              <a:t>Learning</a:t>
            </a:r>
            <a:r>
              <a:rPr lang="es-CO" sz="2400"/>
              <a:t>. Si la precisión no es aceptable, el algoritmo se entrena una y otra vez con un conjunto de datos de entrenamiento aumentado.</a:t>
            </a:r>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478917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t>Como funciona ML?</a:t>
            </a:r>
            <a:endParaRPr lang="es-ES"/>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74558" y="802854"/>
            <a:ext cx="4960801" cy="3469183"/>
          </a:xfrm>
        </p:spPr>
        <p:txBody>
          <a:bodyPr lIns="0" tIns="0" rIns="0" bIns="0" anchor="t">
            <a:normAutofit/>
          </a:bodyPr>
          <a:lstStyle/>
          <a:p>
            <a:pPr algn="just"/>
            <a:r>
              <a:rPr lang="es-CO" sz="2400"/>
              <a:t>Estos programas o algoritmos están diseñados de manera que aprenden y mejoran con el tiempo cuando se exponen a nuevos datos.</a:t>
            </a:r>
          </a:p>
          <a:p>
            <a:pPr algn="just"/>
            <a:endParaRPr lang="es-CO" sz="2400"/>
          </a:p>
          <a:p>
            <a:pPr algn="just"/>
            <a:r>
              <a:rPr lang="es-CO" sz="2400"/>
              <a:t>El objetivo principal es permitir que las computadoras aprendan automáticamente sin intervención o asistencia humana y ajustar las acciones en consecuencia.</a:t>
            </a: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Imagen 5"/>
          <p:cNvPicPr>
            <a:picLocks noChangeAspect="1"/>
          </p:cNvPicPr>
          <p:nvPr/>
        </p:nvPicPr>
        <p:blipFill>
          <a:blip r:embed="rId2"/>
          <a:stretch>
            <a:fillRect/>
          </a:stretch>
        </p:blipFill>
        <p:spPr>
          <a:xfrm>
            <a:off x="5262789" y="993960"/>
            <a:ext cx="3619207" cy="2859583"/>
          </a:xfrm>
          <a:prstGeom prst="rect">
            <a:avLst/>
          </a:prstGeom>
        </p:spPr>
      </p:pic>
    </p:spTree>
    <p:extLst>
      <p:ext uri="{BB962C8B-B14F-4D97-AF65-F5344CB8AC3E}">
        <p14:creationId xmlns:p14="http://schemas.microsoft.com/office/powerpoint/2010/main" val="369908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13025A-1443-4D01-8A89-3971AA1E10AD}"/>
              </a:ext>
            </a:extLst>
          </p:cNvPr>
          <p:cNvSpPr>
            <a:spLocks noGrp="1"/>
          </p:cNvSpPr>
          <p:nvPr>
            <p:ph type="title"/>
          </p:nvPr>
        </p:nvSpPr>
        <p:spPr>
          <a:xfrm>
            <a:off x="585017" y="0"/>
            <a:ext cx="7886520" cy="993960"/>
          </a:xfrm>
        </p:spPr>
        <p:txBody>
          <a:bodyPr/>
          <a:lstStyle/>
          <a:p>
            <a:pPr algn="ctr"/>
            <a:r>
              <a:rPr lang="es-ES" b="1">
                <a:ea typeface="+mj-lt"/>
                <a:cs typeface="+mj-lt"/>
              </a:rPr>
              <a:t>Tipos de aprendizaje en ML</a:t>
            </a:r>
            <a:endParaRPr lang="es-ES">
              <a:ea typeface="+mj-lt"/>
              <a:cs typeface="+mj-lt"/>
            </a:endParaRPr>
          </a:p>
        </p:txBody>
      </p:sp>
      <p:sp>
        <p:nvSpPr>
          <p:cNvPr id="3" name="Marcador de texto 2">
            <a:extLst>
              <a:ext uri="{FF2B5EF4-FFF2-40B4-BE49-F238E27FC236}">
                <a16:creationId xmlns:a16="http://schemas.microsoft.com/office/drawing/2014/main" id="{E100FD1C-041A-4ED9-844E-A766E6F9CBDE}"/>
              </a:ext>
            </a:extLst>
          </p:cNvPr>
          <p:cNvSpPr>
            <a:spLocks noGrp="1"/>
          </p:cNvSpPr>
          <p:nvPr>
            <p:ph type="body"/>
          </p:nvPr>
        </p:nvSpPr>
        <p:spPr>
          <a:xfrm>
            <a:off x="196124" y="1078405"/>
            <a:ext cx="8599328" cy="3118151"/>
          </a:xfrm>
        </p:spPr>
        <p:txBody>
          <a:bodyPr lIns="0" tIns="0" rIns="0" bIns="0" anchor="t">
            <a:normAutofit fontScale="92500" lnSpcReduction="10000"/>
          </a:bodyPr>
          <a:lstStyle/>
          <a:p>
            <a:pPr marL="342900" indent="-342900" algn="just">
              <a:buFont typeface="Arial" panose="020B0604020202020204" pitchFamily="34" charset="0"/>
              <a:buChar char="•"/>
            </a:pPr>
            <a:r>
              <a:rPr lang="es-ES" sz="2400" b="1"/>
              <a:t>Aprendizaje supervisado: </a:t>
            </a:r>
            <a:r>
              <a:rPr lang="es-CO" sz="2400"/>
              <a:t>el aprendizaje es guiado por un maestro. Tenemos un conjunto de datos que actúa como maestro y su función es capacitar al modelo o la máquina. Una vez que el modelo se capacita, puede comenzar a hacer una predicción o decisión cuando se le brinden nuevos datos.</a:t>
            </a:r>
          </a:p>
          <a:p>
            <a:pPr marL="342900" indent="-342900" algn="just">
              <a:buFont typeface="Arial" panose="020B0604020202020204" pitchFamily="34" charset="0"/>
              <a:buChar char="•"/>
            </a:pPr>
            <a:endParaRPr lang="es-CO" sz="2400"/>
          </a:p>
          <a:p>
            <a:pPr marL="342900" indent="-342900" algn="just">
              <a:buFont typeface="Arial" panose="020B0604020202020204" pitchFamily="34" charset="0"/>
              <a:buChar char="•"/>
            </a:pPr>
            <a:r>
              <a:rPr lang="es-CO" sz="2400" b="1"/>
              <a:t>Aprendizaje </a:t>
            </a:r>
            <a:r>
              <a:rPr lang="es-CO" sz="2400" b="1" err="1"/>
              <a:t>semi-supervisado</a:t>
            </a:r>
            <a:r>
              <a:rPr lang="es-CO" sz="2400" b="1"/>
              <a:t>:</a:t>
            </a:r>
            <a:r>
              <a:rPr lang="es-CO" sz="2400"/>
              <a:t> Se</a:t>
            </a:r>
            <a:r>
              <a:rPr lang="es-CO" sz="2400">
                <a:ea typeface="+mj-lt"/>
                <a:cs typeface="+mj-lt"/>
              </a:rPr>
              <a:t> utilizan datos etiquetados y no etiquetados para el entrenamiento, generalmente una pequeña cantidad de datos etiquetados y una gran cantidad de datos no etiquetados. Los sistemas que utilizan este método pueden mejorar considerablemente la precisión del aprendizaje</a:t>
            </a:r>
            <a:endParaRPr lang="es-CO" sz="2400"/>
          </a:p>
          <a:p>
            <a:pPr marL="342900" indent="-342900" algn="just">
              <a:buFont typeface="Arial" panose="020B0604020202020204" pitchFamily="34" charset="0"/>
              <a:buChar char="•"/>
            </a:pPr>
            <a:endParaRPr lang="es-CO" sz="2400"/>
          </a:p>
          <a:p>
            <a:pPr marL="342900" indent="-342900" algn="just">
              <a:buFont typeface="Arial" panose="020B0604020202020204" pitchFamily="34" charset="0"/>
              <a:buChar char="•"/>
            </a:pPr>
            <a:endParaRPr lang="es-ES" sz="2400"/>
          </a:p>
        </p:txBody>
      </p:sp>
      <p:sp>
        <p:nvSpPr>
          <p:cNvPr id="4" name="AutoShape 2" descr="Resultado de imagen para machine learning"/>
          <p:cNvSpPr>
            <a:spLocks noChangeAspect="1" noChangeArrowheads="1"/>
          </p:cNvSpPr>
          <p:nvPr/>
        </p:nvSpPr>
        <p:spPr bwMode="auto">
          <a:xfrm>
            <a:off x="3355975" y="15754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24528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48E5E-CAC3-4F74-B11C-2EFE3EA48055}"/>
              </a:ext>
            </a:extLst>
          </p:cNvPr>
          <p:cNvSpPr>
            <a:spLocks noGrp="1"/>
          </p:cNvSpPr>
          <p:nvPr>
            <p:ph type="title"/>
          </p:nvPr>
        </p:nvSpPr>
        <p:spPr/>
        <p:txBody>
          <a:bodyPr/>
          <a:lstStyle/>
          <a:p>
            <a:r>
              <a:rPr lang="es-ES" b="1">
                <a:ea typeface="+mj-lt"/>
                <a:cs typeface="+mj-lt"/>
              </a:rPr>
              <a:t>Tipos de aprendizaje en ML</a:t>
            </a:r>
            <a:endParaRPr lang="es-ES"/>
          </a:p>
        </p:txBody>
      </p:sp>
      <p:sp>
        <p:nvSpPr>
          <p:cNvPr id="3" name="Marcador de texto 2">
            <a:extLst>
              <a:ext uri="{FF2B5EF4-FFF2-40B4-BE49-F238E27FC236}">
                <a16:creationId xmlns:a16="http://schemas.microsoft.com/office/drawing/2014/main" id="{592C014E-8036-4E15-8EBF-6F927E8ACE1E}"/>
              </a:ext>
            </a:extLst>
          </p:cNvPr>
          <p:cNvSpPr>
            <a:spLocks noGrp="1"/>
          </p:cNvSpPr>
          <p:nvPr>
            <p:ph type="body"/>
          </p:nvPr>
        </p:nvSpPr>
        <p:spPr>
          <a:xfrm>
            <a:off x="283504" y="1455344"/>
            <a:ext cx="8307057" cy="3263040"/>
          </a:xfrm>
        </p:spPr>
        <p:txBody>
          <a:bodyPr lIns="0" tIns="0" rIns="0" bIns="0" anchor="t">
            <a:normAutofit/>
          </a:bodyPr>
          <a:lstStyle/>
          <a:p>
            <a:pPr marL="342900" indent="-342900" algn="just">
              <a:spcBef>
                <a:spcPct val="0"/>
              </a:spcBef>
              <a:buFont typeface="Arial,Sans-Serif" panose="020B0604020202020204" pitchFamily="34" charset="0"/>
            </a:pPr>
            <a:endParaRPr lang="es-ES" sz="2000"/>
          </a:p>
          <a:p>
            <a:pPr marL="342900" indent="-342900" algn="just">
              <a:spcBef>
                <a:spcPct val="0"/>
              </a:spcBef>
              <a:buFont typeface="Arial,Sans-Serif" panose="020B0604020202020204" pitchFamily="34" charset="0"/>
              <a:buChar char="•"/>
            </a:pPr>
            <a:r>
              <a:rPr lang="es-CO" sz="2000" b="1">
                <a:ea typeface="+mn-lt"/>
                <a:cs typeface="+mn-lt"/>
              </a:rPr>
              <a:t>Aprendizaje No supervisado: </a:t>
            </a:r>
            <a:r>
              <a:rPr lang="es-CO" sz="2000">
                <a:ea typeface="+mn-lt"/>
                <a:cs typeface="+mn-lt"/>
              </a:rPr>
              <a:t>S</a:t>
            </a:r>
            <a:r>
              <a:rPr lang="es-CO" sz="2000">
                <a:cs typeface="Arial"/>
              </a:rPr>
              <a:t>e utiliza cuando la información utilizada para entrenar no está clasificada ni etiquetada. El aprendizaje no supervisado estudia cómo los sistemas pueden inferir una función para describir una estructura oculta a partir de datos no etiquetados. El sistema no encuentra la salida correcta, pero explora los datos y puede extraer inferencias de conjuntos de datos para describir estructuras ocultas a partir de datos no etiquetados.</a:t>
            </a:r>
            <a:endParaRPr lang="en-US" sz="2000">
              <a:ea typeface="+mn-lt"/>
              <a:cs typeface="+mn-lt"/>
            </a:endParaRPr>
          </a:p>
          <a:p>
            <a:pPr marL="342900" indent="-342900" algn="just">
              <a:spcBef>
                <a:spcPct val="0"/>
              </a:spcBef>
              <a:buFont typeface="Arial,Sans-Serif" panose="020B0604020202020204" pitchFamily="34" charset="0"/>
              <a:buChar char="•"/>
            </a:pPr>
            <a:endParaRPr lang="es-CO" sz="2000" b="1">
              <a:cs typeface="Arial"/>
            </a:endParaRPr>
          </a:p>
          <a:p>
            <a:pPr marL="0" indent="0" algn="just">
              <a:spcBef>
                <a:spcPct val="0"/>
              </a:spcBef>
              <a:buNone/>
            </a:pPr>
            <a:endParaRPr lang="es-CO" sz="2000">
              <a:cs typeface="Arial"/>
            </a:endParaRPr>
          </a:p>
          <a:p>
            <a:endParaRPr lang="es-ES"/>
          </a:p>
        </p:txBody>
      </p:sp>
    </p:spTree>
    <p:extLst>
      <p:ext uri="{BB962C8B-B14F-4D97-AF65-F5344CB8AC3E}">
        <p14:creationId xmlns:p14="http://schemas.microsoft.com/office/powerpoint/2010/main" val="2057866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F01E23763989824EA6313B3DE8FE67EB" ma:contentTypeVersion="9" ma:contentTypeDescription="Crear nuevo documento." ma:contentTypeScope="" ma:versionID="76c6fd880848d4d8b129e61f7ed88b33">
  <xsd:schema xmlns:xsd="http://www.w3.org/2001/XMLSchema" xmlns:xs="http://www.w3.org/2001/XMLSchema" xmlns:p="http://schemas.microsoft.com/office/2006/metadata/properties" xmlns:ns3="f81ab975-9529-41b1-b477-644ff6560a31" xmlns:ns4="2ed6311d-e59f-4329-bbb9-ba1d38ff1858" targetNamespace="http://schemas.microsoft.com/office/2006/metadata/properties" ma:root="true" ma:fieldsID="d0f7f6496ca25a6b50df7906de86f307" ns3:_="" ns4:_="">
    <xsd:import namespace="f81ab975-9529-41b1-b477-644ff6560a31"/>
    <xsd:import namespace="2ed6311d-e59f-4329-bbb9-ba1d38ff185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1ab975-9529-41b1-b477-644ff6560a31"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element name="SharingHintHash" ma:index="10" nillable="true" ma:displayName="Hash de la sugerencia para comparti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d6311d-e59f-4329-bbb9-ba1d38ff185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C924DF-7175-4F8D-968E-CAEE590BF3C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067DF00-E7B8-4EBA-96A3-CEA246893F31}">
  <ds:schemaRefs>
    <ds:schemaRef ds:uri="http://schemas.microsoft.com/sharepoint/v3/contenttype/forms"/>
  </ds:schemaRefs>
</ds:datastoreItem>
</file>

<file path=customXml/itemProps3.xml><?xml version="1.0" encoding="utf-8"?>
<ds:datastoreItem xmlns:ds="http://schemas.openxmlformats.org/officeDocument/2006/customXml" ds:itemID="{87B85E38-5754-4C4B-A009-92A9A8209D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1ab975-9529-41b1-b477-644ff6560a31"/>
    <ds:schemaRef ds:uri="2ed6311d-e59f-4329-bbb9-ba1d38ff18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Presentación en pantalla (16:9)</PresentationFormat>
  <Slides>39</Slides>
  <Notes>0</Notes>
  <HiddenSlides>0</HiddenSlides>
  <ScaleCrop>false</ScaleCrop>
  <HeadingPairs>
    <vt:vector size="4" baseType="variant">
      <vt:variant>
        <vt:lpstr>Tema</vt:lpstr>
      </vt:variant>
      <vt:variant>
        <vt:i4>2</vt:i4>
      </vt:variant>
      <vt:variant>
        <vt:lpstr>Títulos de diapositiva</vt:lpstr>
      </vt:variant>
      <vt:variant>
        <vt:i4>39</vt:i4>
      </vt:variant>
    </vt:vector>
  </HeadingPairs>
  <TitlesOfParts>
    <vt:vector size="41" baseType="lpstr">
      <vt:lpstr>Office Theme</vt:lpstr>
      <vt:lpstr>Office Theme</vt:lpstr>
      <vt:lpstr>Presentación de PowerPoint</vt:lpstr>
      <vt:lpstr>Machine Learning</vt:lpstr>
      <vt:lpstr>Machine Learning</vt:lpstr>
      <vt:lpstr>Evolución histórica de Machine Learning</vt:lpstr>
      <vt:lpstr>Evolución histórica de Machine Learning</vt:lpstr>
      <vt:lpstr>Como funciona ML?</vt:lpstr>
      <vt:lpstr>Como funciona ML?</vt:lpstr>
      <vt:lpstr>Tipos de aprendizaje en ML</vt:lpstr>
      <vt:lpstr>Tipos de aprendizaje en ML</vt:lpstr>
      <vt:lpstr>Tipos de aprendizaje en ML</vt:lpstr>
      <vt:lpstr>Tipos de algoritmos en ML</vt:lpstr>
      <vt:lpstr>Tipos de algoritmos en ML</vt:lpstr>
      <vt:lpstr>Tipos de algoritmos en ML</vt:lpstr>
      <vt:lpstr>Tipos de algoritmos en ML</vt:lpstr>
      <vt:lpstr>Construcción de app ML</vt:lpstr>
      <vt:lpstr>Colectar datos</vt:lpstr>
      <vt:lpstr>Preparar los datos</vt:lpstr>
      <vt:lpstr>Elegir el modelo</vt:lpstr>
      <vt:lpstr>Presentación de PowerPoint</vt:lpstr>
      <vt:lpstr>Entrenar la máquina</vt:lpstr>
      <vt:lpstr>Evaluación</vt:lpstr>
      <vt:lpstr>Configuración de parametros</vt:lpstr>
      <vt:lpstr>Predicción o inferencia</vt:lpstr>
      <vt:lpstr>Azure Machine Services</vt:lpstr>
      <vt:lpstr>IBM Watson</vt:lpstr>
      <vt:lpstr>Google's TensorFlow</vt:lpstr>
      <vt:lpstr>Amazon Web Services (AWS)</vt:lpstr>
      <vt:lpstr>Protege</vt:lpstr>
      <vt:lpstr>Apache Spark MLlib</vt:lpstr>
      <vt:lpstr>OpenNN</vt:lpstr>
      <vt:lpstr>Aplicaciones</vt:lpstr>
      <vt:lpstr>Motores de recomendación</vt:lpstr>
      <vt:lpstr>Medicina</vt:lpstr>
      <vt:lpstr>Finanzas</vt:lpstr>
      <vt:lpstr>Videojuegos</vt:lpstr>
      <vt:lpstr>Carros autónomos</vt:lpstr>
      <vt:lpstr>Antivirus</vt:lpstr>
      <vt:lpstr>Presentación de PowerPoint</vt:lpstr>
      <vt:lpstr>Referencias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LENOVO</dc:creator>
  <dc:description/>
  <cp:revision>930</cp:revision>
  <dcterms:modified xsi:type="dcterms:W3CDTF">2019-11-05T03:06:57Z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Presentación en pantalla (16:9)</vt:lpwstr>
  </property>
  <property fmtid="{D5CDD505-2E9C-101B-9397-08002B2CF9AE}" pid="9" name="ScaleCrop">
    <vt:bool>false</vt:bool>
  </property>
  <property fmtid="{D5CDD505-2E9C-101B-9397-08002B2CF9AE}" pid="10" name="ShareDoc">
    <vt:bool>false</vt:bool>
  </property>
  <property fmtid="{D5CDD505-2E9C-101B-9397-08002B2CF9AE}" pid="11" name="Slides">
    <vt:i4>3</vt:i4>
  </property>
  <property fmtid="{D5CDD505-2E9C-101B-9397-08002B2CF9AE}" pid="12" name="ContentTypeId">
    <vt:lpwstr>0x010100F01E23763989824EA6313B3DE8FE67EB</vt:lpwstr>
  </property>
</Properties>
</file>